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4" r:id="rId3"/>
    <p:sldId id="275" r:id="rId4"/>
    <p:sldId id="305" r:id="rId5"/>
    <p:sldId id="306" r:id="rId6"/>
    <p:sldId id="389" r:id="rId7"/>
    <p:sldId id="348" r:id="rId8"/>
    <p:sldId id="259" r:id="rId9"/>
    <p:sldId id="303" r:id="rId10"/>
    <p:sldId id="260" r:id="rId11"/>
    <p:sldId id="299" r:id="rId12"/>
    <p:sldId id="261" r:id="rId13"/>
    <p:sldId id="262" r:id="rId14"/>
    <p:sldId id="263" r:id="rId15"/>
    <p:sldId id="264" r:id="rId16"/>
    <p:sldId id="268" r:id="rId17"/>
    <p:sldId id="269" r:id="rId18"/>
    <p:sldId id="284" r:id="rId19"/>
    <p:sldId id="430" r:id="rId20"/>
    <p:sldId id="285" r:id="rId21"/>
    <p:sldId id="276" r:id="rId22"/>
    <p:sldId id="277" r:id="rId23"/>
    <p:sldId id="278" r:id="rId24"/>
    <p:sldId id="279" r:id="rId25"/>
    <p:sldId id="280" r:id="rId26"/>
    <p:sldId id="281" r:id="rId27"/>
    <p:sldId id="282" r:id="rId28"/>
    <p:sldId id="304" r:id="rId29"/>
    <p:sldId id="296" r:id="rId30"/>
    <p:sldId id="291" r:id="rId31"/>
    <p:sldId id="293" r:id="rId32"/>
    <p:sldId id="294" r:id="rId33"/>
    <p:sldId id="295" r:id="rId34"/>
    <p:sldId id="297" r:id="rId35"/>
    <p:sldId id="298" r:id="rId36"/>
    <p:sldId id="300" r:id="rId37"/>
    <p:sldId id="302" r:id="rId38"/>
    <p:sldId id="287" r:id="rId39"/>
    <p:sldId id="292" r:id="rId40"/>
    <p:sldId id="288" r:id="rId41"/>
    <p:sldId id="289" r:id="rId42"/>
    <p:sldId id="286" r:id="rId43"/>
    <p:sldId id="283" r:id="rId44"/>
  </p:sldIdLst>
  <p:sldSz cx="9144000" cy="6858000" type="screen4x3"/>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82" userDrawn="1">
          <p15:clr>
            <a:srgbClr val="A4A3A4"/>
          </p15:clr>
        </p15:guide>
        <p15:guide id="2" pos="28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104" d="100"/>
          <a:sy n="104" d="100"/>
        </p:scale>
        <p:origin x="-1740" y="-84"/>
      </p:cViewPr>
      <p:guideLst>
        <p:guide orient="horz" pos="2082"/>
        <p:guide pos="28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8" Type="http://schemas.openxmlformats.org/officeDocument/2006/relationships/tags" Target="tags/tag1.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1">
        <a:schemeClr val="bg2"/>
      </p:bgRef>
    </p:bg>
    <p:spTree>
      <p:nvGrpSpPr>
        <p:cNvPr id="1" name=""/>
        <p:cNvGrpSpPr/>
        <p:nvPr/>
      </p:nvGrpSpPr>
      <p:grpSpPr>
        <a:xfrm>
          <a:off x="0" y="0"/>
          <a:ext cx="0" cy="0"/>
          <a:chOff x="0" y="0"/>
          <a:chExt cx="0" cy="0"/>
        </a:xfrm>
      </p:grpSpPr>
      <p:sp>
        <p:nvSpPr>
          <p:cNvPr id="15" name="矩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矩形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副标题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17" name="页脚占位符 16"/>
          <p:cNvSpPr>
            <a:spLocks noGrp="1"/>
          </p:cNvSpPr>
          <p:nvPr>
            <p:ph type="ftr" sz="quarter" idx="11"/>
          </p:nvPr>
        </p:nvSpPr>
        <p:spPr/>
        <p:txBody>
          <a:bodyPr/>
          <a:lstStyle/>
          <a:p>
            <a:endParaRPr lang="zh-CN" altLang="en-US"/>
          </a:p>
        </p:txBody>
      </p:sp>
      <p:sp>
        <p:nvSpPr>
          <p:cNvPr id="7" name="直接连接符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矩形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椭圆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椭圆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灯片编号占位符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C913308-F349-4B6D-A68A-DD1791B4A57B}" type="slidenum">
              <a:rPr lang="zh-CN" altLang="en-US" smtClean="0"/>
            </a:fld>
            <a:endParaRPr lang="zh-CN" altLang="en-US"/>
          </a:p>
        </p:txBody>
      </p:sp>
      <p:sp>
        <p:nvSpPr>
          <p:cNvPr id="8" name="标题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zh-CN" altLang="en-US" smtClean="0"/>
              <a:t>单击此处编辑母版标题样式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bg>
      <p:bgRef idx="1001">
        <a:schemeClr val="bg2"/>
      </p:bgRef>
    </p:bg>
    <p:spTree>
      <p:nvGrpSpPr>
        <p:cNvPr id="1" name=""/>
        <p:cNvGrpSpPr/>
        <p:nvPr/>
      </p:nvGrpSpPr>
      <p:grpSpPr>
        <a:xfrm>
          <a:off x="0" y="0"/>
          <a:ext cx="0" cy="0"/>
          <a:chOff x="0" y="0"/>
          <a:chExt cx="0" cy="0"/>
        </a:xfrm>
      </p:grpSpPr>
      <p:sp>
        <p:nvSpPr>
          <p:cNvPr id="7" name="矩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矩形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矩形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矩形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矩形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矩形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直接连接符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椭圆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椭圆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灯片编号占位符 5"/>
          <p:cNvSpPr>
            <a:spLocks noGrp="1"/>
          </p:cNvSpPr>
          <p:nvPr>
            <p:ph type="sldNum" sz="quarter" idx="12"/>
          </p:nvPr>
        </p:nvSpPr>
        <p:spPr>
          <a:xfrm>
            <a:off x="6915912" y="3009901"/>
            <a:ext cx="457200" cy="441325"/>
          </a:xfrm>
        </p:spPr>
        <p:txBody>
          <a:bodyPr/>
          <a:lstStyle/>
          <a:p>
            <a:fld id="{0C913308-F349-4B6D-A68A-DD1791B4A57B}" type="slidenum">
              <a:rPr lang="zh-CN" altLang="en-US" smtClean="0"/>
            </a:fld>
            <a:endParaRPr lang="zh-CN" altLang="en-US"/>
          </a:p>
        </p:txBody>
      </p:sp>
      <p:sp>
        <p:nvSpPr>
          <p:cNvPr id="3" name="竖排文字占位符 2"/>
          <p:cNvSpPr>
            <a:spLocks noGrp="1"/>
          </p:cNvSpPr>
          <p:nvPr>
            <p:ph type="body" orient="vert" idx="1"/>
          </p:nvPr>
        </p:nvSpPr>
        <p:spPr>
          <a:xfrm>
            <a:off x="304800" y="304800"/>
            <a:ext cx="6553200" cy="5821366"/>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2" name="竖排标题 1"/>
          <p:cNvSpPr>
            <a:spLocks noGrp="1"/>
          </p:cNvSpPr>
          <p:nvPr>
            <p:ph type="title" orient="vert"/>
          </p:nvPr>
        </p:nvSpPr>
        <p:spPr>
          <a:xfrm>
            <a:off x="7391400" y="304801"/>
            <a:ext cx="1447800" cy="5851525"/>
          </a:xfrm>
        </p:spPr>
        <p:txBody>
          <a:bodyPr vert="eaVert"/>
          <a:lstStyle/>
          <a:p>
            <a:r>
              <a:rPr kumimoji="0" lang="zh-CN" altLang="en-US" smtClean="0"/>
              <a:t>单击此处编辑母版标题样式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3">
                    <a:shade val="75000"/>
                  </a:schemeClr>
                </a:solidFill>
              </a:defRPr>
            </a:lvl1p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4361688" y="1026372"/>
            <a:ext cx="457200" cy="441325"/>
          </a:xfrm>
        </p:spPr>
        <p:txBody>
          <a:bodyPr/>
          <a:lstStyle/>
          <a:p>
            <a:fld id="{0C913308-F349-4B6D-A68A-DD1791B4A57B}" type="slidenum">
              <a:rPr lang="zh-CN" altLang="en-US" smtClean="0"/>
            </a:fld>
            <a:endParaRPr lang="zh-CN" altLang="en-US"/>
          </a:p>
        </p:txBody>
      </p:sp>
      <p:sp>
        <p:nvSpPr>
          <p:cNvPr id="8" name="内容占位符 7"/>
          <p:cNvSpPr>
            <a:spLocks noGrp="1"/>
          </p:cNvSpPr>
          <p:nvPr>
            <p:ph sz="quarter" idx="1"/>
          </p:nvPr>
        </p:nvSpPr>
        <p:spPr>
          <a:xfrm>
            <a:off x="301752" y="1527048"/>
            <a:ext cx="850392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1"/>
      </p:bgRef>
    </p:bg>
    <p:spTree>
      <p:nvGrpSpPr>
        <p:cNvPr id="1" name=""/>
        <p:cNvGrpSpPr/>
        <p:nvPr/>
      </p:nvGrpSpPr>
      <p:grpSpPr>
        <a:xfrm>
          <a:off x="0" y="0"/>
          <a:ext cx="0" cy="0"/>
          <a:chOff x="0" y="0"/>
          <a:chExt cx="0" cy="0"/>
        </a:xfrm>
      </p:grpSpPr>
      <p:sp>
        <p:nvSpPr>
          <p:cNvPr id="17" name="矩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矩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矩形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文本占位符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13" name="矩形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矩形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页脚占位符 4"/>
          <p:cNvSpPr>
            <a:spLocks noGrp="1"/>
          </p:cNvSpPr>
          <p:nvPr>
            <p:ph type="ftr" sz="quarter" idx="11"/>
          </p:nvPr>
        </p:nvSpPr>
        <p:spPr/>
        <p:txBody>
          <a:bodyPr/>
          <a:lstStyle/>
          <a:p>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直接连接符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椭圆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椭圆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灯片编号占位符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C913308-F349-4B6D-A68A-DD1791B4A57B}" type="slidenum">
              <a:rPr lang="zh-CN" altLang="en-US" smtClean="0"/>
            </a:fld>
            <a:endParaRPr lang="zh-CN" altLang="en-US"/>
          </a:p>
        </p:txBody>
      </p:sp>
      <p:sp>
        <p:nvSpPr>
          <p:cNvPr id="2" name="标题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zh-CN" altLang="en-US" smtClean="0"/>
              <a:t>单击此处编辑母版标题样式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301752" y="228600"/>
            <a:ext cx="8534400" cy="758952"/>
          </a:xfrm>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a:xfrm>
            <a:off x="5791200" y="6409944"/>
            <a:ext cx="3044952" cy="365760"/>
          </a:xfrm>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8" name="直接连接符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内容占位符 9"/>
          <p:cNvSpPr>
            <a:spLocks noGrp="1"/>
          </p:cNvSpPr>
          <p:nvPr>
            <p:ph sz="half" idx="1"/>
          </p:nvPr>
        </p:nvSpPr>
        <p:spPr>
          <a:xfrm>
            <a:off x="301752" y="1371600"/>
            <a:ext cx="4038600" cy="4681728"/>
          </a:xfrm>
        </p:spPr>
        <p:txBody>
          <a:bodyPr/>
          <a:lstStyle>
            <a:lvl1pPr>
              <a:defRPr sz="2500"/>
            </a:lvl1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内容占位符 11"/>
          <p:cNvSpPr>
            <a:spLocks noGrp="1"/>
          </p:cNvSpPr>
          <p:nvPr>
            <p:ph sz="half" idx="2"/>
          </p:nvPr>
        </p:nvSpPr>
        <p:spPr>
          <a:xfrm>
            <a:off x="4800600" y="1371600"/>
            <a:ext cx="4038600" cy="4681728"/>
          </a:xfrm>
        </p:spPr>
        <p:txBody>
          <a:bodyPr/>
          <a:lstStyle>
            <a:lvl1pPr>
              <a:defRPr sz="2500"/>
            </a:lvl1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Ref idx="1001">
        <a:schemeClr val="bg2"/>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矩形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矩形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矩形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矩形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矩形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文本占位符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4" name="文本占位符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endParaRPr kumimoji="0" lang="zh-CN" altLang="en-US" smtClean="0"/>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a:xfrm>
            <a:off x="304800" y="6409944"/>
            <a:ext cx="3581400" cy="365760"/>
          </a:xfrm>
        </p:spPr>
        <p:txBody>
          <a:bodyPr/>
          <a:lstStyle/>
          <a:p>
            <a:endParaRPr lang="zh-CN" altLang="en-US"/>
          </a:p>
        </p:txBody>
      </p:sp>
      <p:sp>
        <p:nvSpPr>
          <p:cNvPr id="15" name="直接连接符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内容占位符 23"/>
          <p:cNvSpPr>
            <a:spLocks noGrp="1"/>
          </p:cNvSpPr>
          <p:nvPr>
            <p:ph sz="quarter" idx="2"/>
          </p:nvPr>
        </p:nvSpPr>
        <p:spPr>
          <a:xfrm>
            <a:off x="301752" y="2471383"/>
            <a:ext cx="4041648" cy="3818404"/>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6" name="内容占位符 25"/>
          <p:cNvSpPr>
            <a:spLocks noGrp="1"/>
          </p:cNvSpPr>
          <p:nvPr>
            <p:ph sz="quarter" idx="4"/>
          </p:nvPr>
        </p:nvSpPr>
        <p:spPr>
          <a:xfrm>
            <a:off x="4800600" y="2471383"/>
            <a:ext cx="4038600" cy="382219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椭圆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椭圆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灯片编号占位符 8"/>
          <p:cNvSpPr>
            <a:spLocks noGrp="1"/>
          </p:cNvSpPr>
          <p:nvPr>
            <p:ph type="sldNum" sz="quarter" idx="12"/>
          </p:nvPr>
        </p:nvSpPr>
        <p:spPr>
          <a:xfrm>
            <a:off x="4343400" y="1042416"/>
            <a:ext cx="457200" cy="441325"/>
          </a:xfrm>
        </p:spPr>
        <p:txBody>
          <a:bodyPr/>
          <a:lstStyle>
            <a:lvl1pPr algn="ctr">
              <a:defRPr/>
            </a:lvl1pPr>
          </a:lstStyle>
          <a:p>
            <a:fld id="{0C913308-F349-4B6D-A68A-DD1791B4A57B}" type="slidenum">
              <a:rPr lang="zh-CN" altLang="en-US" smtClean="0"/>
            </a:fld>
            <a:endParaRPr lang="zh-CN" altLang="en-US"/>
          </a:p>
        </p:txBody>
      </p:sp>
      <p:sp>
        <p:nvSpPr>
          <p:cNvPr id="23" name="标题 22"/>
          <p:cNvSpPr>
            <a:spLocks noGrp="1"/>
          </p:cNvSpPr>
          <p:nvPr>
            <p:ph type="title"/>
          </p:nvPr>
        </p:nvSpPr>
        <p:spPr/>
        <p:txBody>
          <a:bodyPr rtlCol="0" anchor="b" anchorCtr="0"/>
          <a:lstStyle/>
          <a:p>
            <a:r>
              <a:rPr kumimoji="0" lang="zh-CN" altLang="en-US" smtClean="0"/>
              <a:t>单击此处编辑母版标题样式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a:xfrm>
            <a:off x="4343400" y="1036020"/>
            <a:ext cx="457200" cy="441325"/>
          </a:xfr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7" name="矩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矩形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矩形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矩形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矩形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矩形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Ref idx="1001">
        <a:schemeClr val="bg1"/>
      </p:bgRef>
    </p:bg>
    <p:spTree>
      <p:nvGrpSpPr>
        <p:cNvPr id="1" name=""/>
        <p:cNvGrpSpPr/>
        <p:nvPr/>
      </p:nvGrpSpPr>
      <p:grpSpPr>
        <a:xfrm>
          <a:off x="0" y="0"/>
          <a:ext cx="0" cy="0"/>
          <a:chOff x="0" y="0"/>
          <a:chExt cx="0" cy="0"/>
        </a:xfrm>
      </p:grpSpPr>
      <p:sp>
        <p:nvSpPr>
          <p:cNvPr id="19" name="矩形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矩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矩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矩形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8" name="矩形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直接连接符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内容占位符 19"/>
          <p:cNvSpPr>
            <a:spLocks noGrp="1"/>
          </p:cNvSpPr>
          <p:nvPr>
            <p:ph sz="quarter" idx="1"/>
          </p:nvPr>
        </p:nvSpPr>
        <p:spPr>
          <a:xfrm>
            <a:off x="3124200" y="685800"/>
            <a:ext cx="5638800" cy="5410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0" name="椭圆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椭圆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灯片编号占位符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C913308-F349-4B6D-A68A-DD1791B4A57B}" type="slidenum">
              <a:rPr lang="zh-CN" altLang="en-US" smtClean="0"/>
            </a:fld>
            <a:endParaRPr lang="zh-CN" altLang="en-US"/>
          </a:p>
        </p:txBody>
      </p:sp>
      <p:sp>
        <p:nvSpPr>
          <p:cNvPr id="21" name="矩形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a:xfrm>
            <a:off x="301752" y="6410848"/>
            <a:ext cx="3383280" cy="365760"/>
          </a:xfrm>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1" name="直接连接符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矩形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矩形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矩形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矩形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椭圆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椭圆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灯片编号占位符 6"/>
          <p:cNvSpPr>
            <a:spLocks noGrp="1"/>
          </p:cNvSpPr>
          <p:nvPr>
            <p:ph type="sldNum" sz="quarter" idx="12"/>
          </p:nvPr>
        </p:nvSpPr>
        <p:spPr>
          <a:xfrm>
            <a:off x="1371600" y="312738"/>
            <a:ext cx="457200" cy="441325"/>
          </a:xfrm>
        </p:spPr>
        <p:txBody>
          <a:bodyPr/>
          <a:lstStyle/>
          <a:p>
            <a:fld id="{0C913308-F349-4B6D-A68A-DD1791B4A57B}" type="slidenum">
              <a:rPr lang="zh-CN" altLang="en-US" smtClean="0"/>
            </a:fld>
            <a:endParaRPr lang="zh-CN" altLang="en-US"/>
          </a:p>
        </p:txBody>
      </p:sp>
      <p:sp>
        <p:nvSpPr>
          <p:cNvPr id="2" name="标题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3000375" y="609600"/>
            <a:ext cx="5867400" cy="4267200"/>
          </a:xfrm>
        </p:spPr>
        <p:txBody>
          <a:bodyPr/>
          <a:lstStyle>
            <a:lvl1pPr marL="0" indent="0">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2" name="矩形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期占位符 4"/>
          <p:cNvSpPr>
            <a:spLocks noGrp="1"/>
          </p:cNvSpPr>
          <p:nvPr>
            <p:ph type="dt" sz="half" idx="10"/>
          </p:nvPr>
        </p:nvSpPr>
        <p:spPr>
          <a:xfrm>
            <a:off x="5788152" y="6404984"/>
            <a:ext cx="3044952" cy="365760"/>
          </a:xfrm>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a:xfrm>
            <a:off x="301752" y="6410848"/>
            <a:ext cx="3584448" cy="365760"/>
          </a:xfrm>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矩形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矩形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矩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矩形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矩形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日期占位符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30820CF-B880-4189-942D-D702A7CBA730}" type="datetimeFigureOut">
              <a:rPr lang="zh-CN" altLang="en-US" smtClean="0"/>
            </a:fld>
            <a:endParaRPr lang="zh-CN" altLang="en-US"/>
          </a:p>
        </p:txBody>
      </p:sp>
      <p:sp>
        <p:nvSpPr>
          <p:cNvPr id="3" name="页脚占位符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zh-CN" altLang="en-US"/>
          </a:p>
        </p:txBody>
      </p:sp>
      <p:sp>
        <p:nvSpPr>
          <p:cNvPr id="8" name="矩形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直接连接符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椭圆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椭圆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C913308-F349-4B6D-A68A-DD1791B4A57B}" type="slidenum">
              <a:rPr lang="zh-CN" altLang="en-US" smtClean="0"/>
            </a:fld>
            <a:endParaRPr lang="zh-CN" altLang="en-US" dirty="0"/>
          </a:p>
        </p:txBody>
      </p:sp>
      <p:sp>
        <p:nvSpPr>
          <p:cNvPr id="22" name="标题占位符 21"/>
          <p:cNvSpPr>
            <a:spLocks noGrp="1"/>
          </p:cNvSpPr>
          <p:nvPr>
            <p:ph type="title"/>
          </p:nvPr>
        </p:nvSpPr>
        <p:spPr>
          <a:xfrm>
            <a:off x="301752" y="228600"/>
            <a:ext cx="8534400" cy="758952"/>
          </a:xfrm>
          <a:prstGeom prst="rect">
            <a:avLst/>
          </a:prstGeom>
        </p:spPr>
        <p:txBody>
          <a:bodyPr vert="horz" anchor="b">
            <a:normAutofit/>
          </a:bodyPr>
          <a:lstStyle/>
          <a:p>
            <a:endParaRPr kumimoji="0" lang="en-US" dirty="0"/>
          </a:p>
        </p:txBody>
      </p:sp>
      <p:sp>
        <p:nvSpPr>
          <p:cNvPr id="13" name="文本占位符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zh-CN" altLang="en-US" dirty="0" smtClean="0"/>
              <a:t>单击此处编辑母版文本样式</a:t>
            </a:r>
            <a:endParaRPr kumimoji="0" lang="zh-CN" altLang="en-US" dirty="0" smtClean="0"/>
          </a:p>
          <a:p>
            <a:pPr lvl="1" eaLnBrk="1" latinLnBrk="0" hangingPunct="1"/>
            <a:r>
              <a:rPr kumimoji="0" lang="zh-CN" altLang="en-US" dirty="0" smtClean="0"/>
              <a:t>第二级</a:t>
            </a:r>
            <a:endParaRPr kumimoji="0" lang="zh-CN" altLang="en-US" dirty="0" smtClean="0"/>
          </a:p>
          <a:p>
            <a:pPr lvl="2" eaLnBrk="1" latinLnBrk="0" hangingPunct="1"/>
            <a:r>
              <a:rPr kumimoji="0" lang="zh-CN" altLang="en-US" dirty="0" smtClean="0"/>
              <a:t>第三级</a:t>
            </a:r>
            <a:endParaRPr kumimoji="0" lang="zh-CN" altLang="en-US" dirty="0" smtClean="0"/>
          </a:p>
          <a:p>
            <a:pPr lvl="3" eaLnBrk="1" latinLnBrk="0" hangingPunct="1"/>
            <a:r>
              <a:rPr kumimoji="0" lang="zh-CN" altLang="en-US" dirty="0" smtClean="0"/>
              <a:t>第四级</a:t>
            </a:r>
            <a:endParaRPr kumimoji="0" lang="zh-CN" altLang="en-US" dirty="0" smtClean="0"/>
          </a:p>
          <a:p>
            <a:pPr lvl="4" eaLnBrk="1" latinLnBrk="0" hangingPunct="1"/>
            <a:r>
              <a:rPr kumimoji="0" lang="zh-CN" altLang="en-US" dirty="0" smtClean="0"/>
              <a:t>第五级</a:t>
            </a:r>
            <a:endParaRPr kumimoji="0" lang="en-US" dirty="0"/>
          </a:p>
        </p:txBody>
      </p:sp>
      <p:sp>
        <p:nvSpPr>
          <p:cNvPr id="2" name="TextBox 1"/>
          <p:cNvSpPr txBox="1"/>
          <p:nvPr userDrawn="1"/>
        </p:nvSpPr>
        <p:spPr>
          <a:xfrm>
            <a:off x="533456" y="342638"/>
            <a:ext cx="8064896" cy="707886"/>
          </a:xfrm>
          <a:prstGeom prst="rect">
            <a:avLst/>
          </a:prstGeom>
          <a:noFill/>
        </p:spPr>
        <p:txBody>
          <a:bodyPr wrap="square" rtlCol="0">
            <a:spAutoFit/>
          </a:bodyPr>
          <a:lstStyle/>
          <a:p>
            <a:pPr algn="ctr"/>
            <a:r>
              <a:rPr lang="zh-CN" altLang="en-US" sz="4000" dirty="0" smtClean="0">
                <a:latin typeface="隶书" panose="02010509060101010101" pitchFamily="49" charset="-122"/>
                <a:ea typeface="隶书" panose="02010509060101010101" pitchFamily="49" charset="-122"/>
              </a:rPr>
              <a:t>事业单位人员统计</a:t>
            </a:r>
            <a:r>
              <a:rPr lang="en-US" altLang="zh-CN" sz="4000" dirty="0" smtClean="0">
                <a:latin typeface="隶书" panose="02010509060101010101" pitchFamily="49" charset="-122"/>
                <a:ea typeface="隶书" panose="02010509060101010101" pitchFamily="49" charset="-122"/>
              </a:rPr>
              <a:t>PS</a:t>
            </a:r>
            <a:endParaRPr lang="zh-CN" altLang="en-US" sz="4000" dirty="0">
              <a:latin typeface="隶书" panose="02010509060101010101" pitchFamily="49" charset="-122"/>
              <a:ea typeface="隶书" panose="02010509060101010101"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panose="05020102010507070707"/>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panose="05000000000000000000"/>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panose="05020102010507070707"/>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panose="05000000000000000000"/>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marL="0" indent="0" algn="ctr">
              <a:buNone/>
            </a:pPr>
            <a:endParaRPr lang="en-US" altLang="zh-CN" dirty="0" smtClean="0"/>
          </a:p>
          <a:p>
            <a:pPr marL="0" indent="0" algn="ctr">
              <a:buNone/>
            </a:pPr>
            <a:endParaRPr lang="en-US" altLang="zh-CN" dirty="0"/>
          </a:p>
          <a:p>
            <a:pPr marL="0" indent="0" algn="ctr">
              <a:buNone/>
            </a:pPr>
            <a:r>
              <a:rPr lang="zh-CN" altLang="en-US" dirty="0" smtClean="0">
                <a:latin typeface="隶书" panose="02010509060101010101" pitchFamily="49" charset="-122"/>
                <a:ea typeface="隶书" panose="02010509060101010101" pitchFamily="49" charset="-122"/>
              </a:rPr>
              <a:t>人</a:t>
            </a:r>
            <a:r>
              <a:rPr lang="zh-CN" altLang="en-US" dirty="0">
                <a:latin typeface="隶书" panose="02010509060101010101" pitchFamily="49" charset="-122"/>
                <a:ea typeface="隶书" panose="02010509060101010101" pitchFamily="49" charset="-122"/>
              </a:rPr>
              <a:t>力资</a:t>
            </a:r>
            <a:r>
              <a:rPr lang="zh-CN" altLang="en-US" dirty="0" smtClean="0">
                <a:latin typeface="隶书" panose="02010509060101010101" pitchFamily="49" charset="-122"/>
                <a:ea typeface="隶书" panose="02010509060101010101" pitchFamily="49" charset="-122"/>
              </a:rPr>
              <a:t>源社会保障统计报表</a:t>
            </a:r>
            <a:endParaRPr lang="en-US" altLang="zh-CN" dirty="0" smtClean="0">
              <a:latin typeface="隶书" panose="02010509060101010101" pitchFamily="49" charset="-122"/>
              <a:ea typeface="隶书" panose="02010509060101010101" pitchFamily="49" charset="-122"/>
            </a:endParaRPr>
          </a:p>
          <a:p>
            <a:pPr marL="0" indent="0" algn="ctr">
              <a:buNone/>
            </a:pPr>
            <a:r>
              <a:rPr lang="zh-CN" altLang="en-US" dirty="0">
                <a:latin typeface="隶书" panose="02010509060101010101" pitchFamily="49" charset="-122"/>
                <a:ea typeface="隶书" panose="02010509060101010101" pitchFamily="49" charset="-122"/>
              </a:rPr>
              <a:t>事业单</a:t>
            </a:r>
            <a:r>
              <a:rPr lang="zh-CN" altLang="en-US" dirty="0" smtClean="0">
                <a:latin typeface="隶书" panose="02010509060101010101" pitchFamily="49" charset="-122"/>
                <a:ea typeface="隶书" panose="02010509060101010101" pitchFamily="49" charset="-122"/>
              </a:rPr>
              <a:t>位人员</a:t>
            </a:r>
            <a:r>
              <a:rPr lang="en-US" altLang="zh-CN" dirty="0" smtClean="0">
                <a:latin typeface="隶书" panose="02010509060101010101" pitchFamily="49" charset="-122"/>
                <a:ea typeface="隶书" panose="02010509060101010101" pitchFamily="49" charset="-122"/>
              </a:rPr>
              <a:t>PS</a:t>
            </a:r>
            <a:endParaRPr lang="en-US" altLang="zh-CN" dirty="0" smtClean="0">
              <a:latin typeface="隶书" panose="02010509060101010101" pitchFamily="49" charset="-122"/>
              <a:ea typeface="隶书" panose="02010509060101010101" pitchFamily="49" charset="-122"/>
            </a:endParaRPr>
          </a:p>
          <a:p>
            <a:pPr marL="0" indent="0" algn="ctr">
              <a:buNone/>
            </a:pPr>
            <a:endParaRPr lang="en-US" altLang="zh-CN" dirty="0">
              <a:latin typeface="隶书" panose="02010509060101010101" pitchFamily="49" charset="-122"/>
              <a:ea typeface="隶书" panose="02010509060101010101" pitchFamily="49" charset="-122"/>
            </a:endParaRPr>
          </a:p>
          <a:p>
            <a:pPr marL="0" indent="0" algn="ctr">
              <a:buNone/>
            </a:pPr>
            <a:r>
              <a:rPr lang="zh-CN" altLang="en-US" dirty="0" smtClean="0">
                <a:latin typeface="隶书" panose="02010509060101010101" pitchFamily="49" charset="-122"/>
                <a:ea typeface="隶书" panose="02010509060101010101" pitchFamily="49" charset="-122"/>
              </a:rPr>
              <a:t>人力资源社会保障厅事业单位人事管理处  李程</a:t>
            </a:r>
            <a:endParaRPr lang="en-US" altLang="zh-CN" dirty="0" smtClean="0">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华文隶书" panose="02010800040101010101" pitchFamily="2" charset="-122"/>
                <a:ea typeface="华文隶书" panose="02010800040101010101" pitchFamily="2" charset="-122"/>
              </a:rPr>
              <a:t>注意：省直单位选</a:t>
            </a:r>
            <a:r>
              <a:rPr lang="en-US" altLang="zh-CN" dirty="0" smtClean="0">
                <a:latin typeface="华文隶书" panose="02010800040101010101" pitchFamily="2" charset="-122"/>
                <a:ea typeface="华文隶书" panose="02010800040101010101" pitchFamily="2" charset="-122"/>
              </a:rPr>
              <a:t>B</a:t>
            </a:r>
            <a:r>
              <a:rPr lang="zh-CN" altLang="en-US" dirty="0" smtClean="0">
                <a:latin typeface="华文隶书" panose="02010800040101010101" pitchFamily="2" charset="-122"/>
                <a:ea typeface="华文隶书" panose="02010800040101010101" pitchFamily="2" charset="-122"/>
              </a:rPr>
              <a:t>省级</a:t>
            </a:r>
            <a:endParaRPr lang="en-US" altLang="zh-CN" dirty="0" smtClean="0">
              <a:latin typeface="华文隶书" panose="02010800040101010101" pitchFamily="2" charset="-122"/>
              <a:ea typeface="华文隶书" panose="02010800040101010101" pitchFamily="2" charset="-122"/>
            </a:endParaRPr>
          </a:p>
          <a:p>
            <a:r>
              <a:rPr lang="zh-CN" altLang="en-US" dirty="0" smtClean="0">
                <a:latin typeface="华文隶书" panose="02010800040101010101" pitchFamily="2" charset="-122"/>
                <a:ea typeface="华文隶书" panose="02010800040101010101" pitchFamily="2" charset="-122"/>
              </a:rPr>
              <a:t>市直单位选</a:t>
            </a:r>
            <a:r>
              <a:rPr lang="en-US" altLang="zh-CN" dirty="0" smtClean="0">
                <a:latin typeface="华文隶书" panose="02010800040101010101" pitchFamily="2" charset="-122"/>
                <a:ea typeface="华文隶书" panose="02010800040101010101" pitchFamily="2" charset="-122"/>
              </a:rPr>
              <a:t>C</a:t>
            </a:r>
            <a:r>
              <a:rPr lang="zh-CN" altLang="en-US" smtClean="0">
                <a:latin typeface="华文隶书" panose="02010800040101010101" pitchFamily="2" charset="-122"/>
                <a:ea typeface="华文隶书" panose="02010800040101010101" pitchFamily="2" charset="-122"/>
              </a:rPr>
              <a:t>省本级、市级</a:t>
            </a:r>
            <a:endParaRPr lang="zh-CN" altLang="en-US" dirty="0">
              <a:latin typeface="华文隶书" panose="02010800040101010101" pitchFamily="2" charset="-122"/>
              <a:ea typeface="华文隶书" panose="0201080004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年份设定</a:t>
            </a:r>
            <a:endParaRPr lang="en-US" altLang="zh-CN" dirty="0" smtClean="0">
              <a:latin typeface="方正隶书简体" panose="02010601030101010101" pitchFamily="2" charset="-122"/>
              <a:ea typeface="方正隶书简体" panose="02010601030101010101" pitchFamily="2" charset="-122"/>
            </a:endParaRPr>
          </a:p>
        </p:txBody>
      </p:sp>
      <p:pic>
        <p:nvPicPr>
          <p:cNvPr id="512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1560" y="2132856"/>
            <a:ext cx="7992888" cy="4256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结构接收</a:t>
            </a:r>
            <a:endParaRPr lang="zh-CN" altLang="en-US" dirty="0">
              <a:latin typeface="方正隶书简体" panose="02010601030101010101" pitchFamily="2" charset="-122"/>
              <a:ea typeface="方正隶书简体" panose="02010601030101010101" pitchFamily="2" charset="-122"/>
            </a:endParaRPr>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23528" y="2191413"/>
            <a:ext cx="6552728" cy="3881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图片 4"/>
          <p:cNvPicPr>
            <a:picLocks noChangeAspect="1"/>
          </p:cNvPicPr>
          <p:nvPr/>
        </p:nvPicPr>
        <p:blipFill>
          <a:blip r:embed="rId2"/>
          <a:stretch>
            <a:fillRect/>
          </a:stretch>
        </p:blipFill>
        <p:spPr>
          <a:xfrm>
            <a:off x="4737735" y="3789045"/>
            <a:ext cx="4098290" cy="290385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数据填报</a:t>
            </a:r>
            <a:endParaRPr lang="zh-CN" altLang="en-US" dirty="0">
              <a:latin typeface="方正隶书简体" panose="02010601030101010101" pitchFamily="2" charset="-122"/>
              <a:ea typeface="方正隶书简体" panose="02010601030101010101" pitchFamily="2" charset="-122"/>
            </a:endParaRPr>
          </a:p>
        </p:txBody>
      </p:sp>
      <p:pic>
        <p:nvPicPr>
          <p:cNvPr id="3074" name="Picture 2"/>
          <p:cNvPicPr>
            <a:picLocks noChangeAspect="1" noChangeArrowheads="1"/>
          </p:cNvPicPr>
          <p:nvPr/>
        </p:nvPicPr>
        <p:blipFill>
          <a:blip r:embed="rId1"/>
          <a:srcRect/>
          <a:stretch>
            <a:fillRect/>
          </a:stretch>
        </p:blipFill>
        <p:spPr bwMode="auto">
          <a:xfrm>
            <a:off x="0" y="1857364"/>
            <a:ext cx="9144000" cy="42460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填报要求</a:t>
            </a:r>
            <a:endParaRPr lang="zh-CN" altLang="en-US" dirty="0">
              <a:latin typeface="方正隶书简体" panose="02010601030101010101" pitchFamily="2" charset="-122"/>
              <a:ea typeface="方正隶书简体" panose="02010601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1266" name="Picture 2"/>
          <p:cNvPicPr>
            <a:picLocks noGrp="1" noChangeAspect="1" noChangeArrowheads="1"/>
          </p:cNvPicPr>
          <p:nvPr>
            <p:ph sz="quarter" idx="1"/>
          </p:nvPr>
        </p:nvPicPr>
        <p:blipFill>
          <a:blip r:embed="rId1">
            <a:extLst>
              <a:ext uri="{28A0092B-C50C-407E-A947-70E740481C1C}">
                <a14:useLocalDpi xmlns:a14="http://schemas.microsoft.com/office/drawing/2010/main" val="0"/>
              </a:ext>
            </a:extLst>
          </a:blip>
          <a:srcRect/>
          <a:stretch>
            <a:fillRect/>
          </a:stretch>
        </p:blipFill>
        <p:spPr bwMode="auto">
          <a:xfrm>
            <a:off x="301625" y="1581944"/>
            <a:ext cx="8504238" cy="4462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2290" name="Picture 2"/>
          <p:cNvPicPr>
            <a:picLocks noGrp="1" noChangeAspect="1" noChangeArrowheads="1"/>
          </p:cNvPicPr>
          <p:nvPr>
            <p:ph sz="quarter" idx="1"/>
          </p:nvPr>
        </p:nvPicPr>
        <p:blipFill>
          <a:blip r:embed="rId1">
            <a:extLst>
              <a:ext uri="{28A0092B-C50C-407E-A947-70E740481C1C}">
                <a14:useLocalDpi xmlns:a14="http://schemas.microsoft.com/office/drawing/2010/main" val="0"/>
              </a:ext>
            </a:extLst>
          </a:blip>
          <a:srcRect/>
          <a:stretch>
            <a:fillRect/>
          </a:stretch>
        </p:blipFill>
        <p:spPr bwMode="auto">
          <a:xfrm>
            <a:off x="301625" y="1577882"/>
            <a:ext cx="8504238" cy="4470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如何查找错误</a:t>
            </a:r>
            <a:endParaRPr lang="en-US" altLang="zh-CN" dirty="0" smtClean="0">
              <a:latin typeface="方正隶书简体" panose="02010601030101010101" pitchFamily="2" charset="-122"/>
              <a:ea typeface="方正隶书简体" panose="02010601030101010101" pitchFamily="2" charset="-122"/>
            </a:endParaRPr>
          </a:p>
          <a:p>
            <a:endParaRPr lang="en-US" altLang="zh-CN" dirty="0"/>
          </a:p>
          <a:p>
            <a:pPr marL="0" indent="0">
              <a:buNone/>
            </a:pPr>
            <a:endParaRPr lang="en-US" altLang="zh-CN" dirty="0" smtClean="0"/>
          </a:p>
          <a:p>
            <a:pPr marL="0" indent="0">
              <a:buNone/>
            </a:pPr>
            <a:endParaRPr lang="en-US" altLang="zh-CN" dirty="0"/>
          </a:p>
          <a:p>
            <a:pPr marL="0" indent="0">
              <a:buNone/>
            </a:pPr>
            <a:endParaRPr lang="en-US" altLang="zh-CN" dirty="0" smtClean="0"/>
          </a:p>
          <a:p>
            <a:pPr marL="0" indent="0">
              <a:buNone/>
            </a:pPr>
            <a:endParaRPr lang="en-US" altLang="zh-CN" dirty="0"/>
          </a:p>
          <a:p>
            <a:pPr marL="0" indent="0">
              <a:buNone/>
            </a:pPr>
            <a:endParaRPr lang="en-US" altLang="zh-CN" dirty="0" smtClean="0"/>
          </a:p>
          <a:p>
            <a:pPr marL="0" indent="0">
              <a:buNone/>
            </a:pPr>
            <a:r>
              <a:rPr lang="zh-CN" altLang="en-US" dirty="0" smtClean="0">
                <a:latin typeface="方正隶书简体" panose="02010601030101010101" pitchFamily="2" charset="-122"/>
                <a:ea typeface="方正隶书简体" panose="02010601030101010101" pitchFamily="2" charset="-122"/>
              </a:rPr>
              <a:t>应当从软件逻辑性审核后提示的公式入手</a:t>
            </a:r>
            <a:endParaRPr lang="zh-CN" altLang="en-US" dirty="0">
              <a:latin typeface="方正隶书简体" panose="02010601030101010101" pitchFamily="2" charset="-122"/>
              <a:ea typeface="方正隶书简体" panose="02010601030101010101" pitchFamily="2" charset="-122"/>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843808" y="2564904"/>
            <a:ext cx="3095625"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en-US" altLang="zh-CN" dirty="0" smtClean="0"/>
          </a:p>
          <a:p>
            <a:endParaRPr lang="en-US" altLang="zh-CN" dirty="0" smtClean="0"/>
          </a:p>
          <a:p>
            <a:endParaRPr lang="en-US" altLang="zh-CN" dirty="0" smtClean="0"/>
          </a:p>
          <a:p>
            <a:endParaRPr lang="en-US" altLang="zh-CN" dirty="0" smtClean="0"/>
          </a:p>
          <a:p>
            <a:r>
              <a:rPr lang="zh-CN" altLang="en-US" dirty="0" smtClean="0">
                <a:latin typeface="华文隶书" panose="02010800040101010101" pitchFamily="2" charset="-122"/>
                <a:ea typeface="华文隶书" panose="02010800040101010101" pitchFamily="2" charset="-122"/>
              </a:rPr>
              <a:t>序号</a:t>
            </a:r>
            <a:r>
              <a:rPr lang="en-US" altLang="zh-CN" dirty="0" smtClean="0">
                <a:latin typeface="华文隶书" panose="02010800040101010101" pitchFamily="2" charset="-122"/>
                <a:ea typeface="华文隶书" panose="02010800040101010101" pitchFamily="2" charset="-122"/>
              </a:rPr>
              <a:t>0</a:t>
            </a:r>
            <a:r>
              <a:rPr lang="zh-CN" altLang="en-US" dirty="0" smtClean="0">
                <a:latin typeface="华文隶书" panose="02010800040101010101" pitchFamily="2" charset="-122"/>
                <a:ea typeface="华文隶书" panose="02010800040101010101" pitchFamily="2" charset="-122"/>
              </a:rPr>
              <a:t>，</a:t>
            </a:r>
            <a:r>
              <a:rPr lang="en-US" altLang="zh-CN" dirty="0" smtClean="0">
                <a:latin typeface="华文隶书" panose="02010800040101010101" pitchFamily="2" charset="-122"/>
                <a:ea typeface="华文隶书" panose="02010800040101010101" pitchFamily="2" charset="-122"/>
              </a:rPr>
              <a:t>PS02!F12=PS06!S14</a:t>
            </a:r>
            <a:endParaRPr lang="en-US" altLang="zh-CN" dirty="0" smtClean="0">
              <a:latin typeface="华文隶书" panose="02010800040101010101" pitchFamily="2" charset="-122"/>
              <a:ea typeface="华文隶书" panose="02010800040101010101" pitchFamily="2" charset="-122"/>
            </a:endParaRPr>
          </a:p>
          <a:p>
            <a:r>
              <a:rPr lang="zh-CN" altLang="en-US" dirty="0" smtClean="0">
                <a:latin typeface="华文隶书" panose="02010800040101010101" pitchFamily="2" charset="-122"/>
                <a:ea typeface="华文隶书" panose="02010800040101010101" pitchFamily="2" charset="-122"/>
              </a:rPr>
              <a:t>告诉我们</a:t>
            </a:r>
            <a:r>
              <a:rPr lang="en-US" altLang="zh-CN" dirty="0" smtClean="0">
                <a:latin typeface="华文隶书" panose="02010800040101010101" pitchFamily="2" charset="-122"/>
                <a:ea typeface="华文隶书" panose="02010800040101010101" pitchFamily="2" charset="-122"/>
              </a:rPr>
              <a:t>PS2</a:t>
            </a:r>
            <a:r>
              <a:rPr lang="zh-CN" altLang="en-US" dirty="0" smtClean="0">
                <a:latin typeface="华文隶书" panose="02010800040101010101" pitchFamily="2" charset="-122"/>
                <a:ea typeface="华文隶书" panose="02010800040101010101" pitchFamily="2" charset="-122"/>
              </a:rPr>
              <a:t>表的</a:t>
            </a:r>
            <a:r>
              <a:rPr lang="en-US" altLang="zh-CN" dirty="0" smtClean="0">
                <a:latin typeface="华文隶书" panose="02010800040101010101" pitchFamily="2" charset="-122"/>
                <a:ea typeface="华文隶书" panose="02010800040101010101" pitchFamily="2" charset="-122"/>
              </a:rPr>
              <a:t>F12</a:t>
            </a:r>
            <a:r>
              <a:rPr lang="zh-CN" altLang="en-US" dirty="0" smtClean="0">
                <a:latin typeface="华文隶书" panose="02010800040101010101" pitchFamily="2" charset="-122"/>
                <a:ea typeface="华文隶书" panose="02010800040101010101" pitchFamily="2" charset="-122"/>
              </a:rPr>
              <a:t>单元格按理说应该和</a:t>
            </a:r>
            <a:r>
              <a:rPr lang="en-US" altLang="zh-CN" dirty="0" smtClean="0">
                <a:latin typeface="华文隶书" panose="02010800040101010101" pitchFamily="2" charset="-122"/>
                <a:ea typeface="华文隶书" panose="02010800040101010101" pitchFamily="2" charset="-122"/>
              </a:rPr>
              <a:t>PS6</a:t>
            </a:r>
            <a:r>
              <a:rPr lang="zh-CN" altLang="en-US" dirty="0" smtClean="0">
                <a:latin typeface="华文隶书" panose="02010800040101010101" pitchFamily="2" charset="-122"/>
                <a:ea typeface="华文隶书" panose="02010800040101010101" pitchFamily="2" charset="-122"/>
              </a:rPr>
              <a:t>表</a:t>
            </a:r>
            <a:r>
              <a:rPr lang="en-US" altLang="zh-CN" dirty="0" smtClean="0">
                <a:latin typeface="华文隶书" panose="02010800040101010101" pitchFamily="2" charset="-122"/>
                <a:ea typeface="华文隶书" panose="02010800040101010101" pitchFamily="2" charset="-122"/>
              </a:rPr>
              <a:t>S14</a:t>
            </a:r>
            <a:r>
              <a:rPr lang="zh-CN" altLang="en-US" dirty="0" smtClean="0">
                <a:latin typeface="华文隶书" panose="02010800040101010101" pitchFamily="2" charset="-122"/>
                <a:ea typeface="华文隶书" panose="02010800040101010101" pitchFamily="2" charset="-122"/>
              </a:rPr>
              <a:t>单元格数字一致。但是表格中数据不一致。</a:t>
            </a:r>
            <a:endParaRPr lang="zh-CN" altLang="en-US" dirty="0" smtClean="0">
              <a:latin typeface="华文隶书" panose="02010800040101010101" pitchFamily="2" charset="-122"/>
              <a:ea typeface="华文隶书" panose="02010800040101010101" pitchFamily="2" charset="-122"/>
            </a:endParaRPr>
          </a:p>
          <a:p>
            <a:endParaRPr lang="zh-CN" altLang="en-US" dirty="0"/>
          </a:p>
        </p:txBody>
      </p:sp>
      <p:pic>
        <p:nvPicPr>
          <p:cNvPr id="1025" name="Picture 1" descr="C:\Users\H\Documents\Tencent Files\362665115\Image\Group\Image1\L_LYXXXH5[{7`GF1LDSH0SU.png"/>
          <p:cNvPicPr>
            <a:picLocks noChangeAspect="1" noChangeArrowheads="1"/>
          </p:cNvPicPr>
          <p:nvPr/>
        </p:nvPicPr>
        <p:blipFill>
          <a:blip r:embed="rId1"/>
          <a:srcRect/>
          <a:stretch>
            <a:fillRect/>
          </a:stretch>
        </p:blipFill>
        <p:spPr bwMode="auto">
          <a:xfrm>
            <a:off x="214281" y="1857364"/>
            <a:ext cx="8583457" cy="121444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zh-CN" altLang="en-US"/>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9512" y="1268760"/>
            <a:ext cx="8784975" cy="4997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2"/>
          <a:srcRect/>
          <a:stretch>
            <a:fillRect/>
          </a:stretch>
        </p:blipFill>
        <p:spPr bwMode="auto">
          <a:xfrm>
            <a:off x="0" y="0"/>
            <a:ext cx="15240000" cy="8267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sz="quarter" idx="1"/>
          </p:nvPr>
        </p:nvSpPr>
        <p:spPr/>
        <p:txBody>
          <a:bodyPr/>
          <a:lstStyle/>
          <a:p>
            <a:r>
              <a:rPr lang="zh-CN" altLang="en-US" dirty="0"/>
              <a:t>下载</a:t>
            </a:r>
            <a:endParaRPr lang="en-US" altLang="zh-CN" dirty="0" smtClean="0"/>
          </a:p>
        </p:txBody>
      </p:sp>
      <p:pic>
        <p:nvPicPr>
          <p:cNvPr id="4" name="图片 3"/>
          <p:cNvPicPr>
            <a:picLocks noChangeAspect="1"/>
          </p:cNvPicPr>
          <p:nvPr/>
        </p:nvPicPr>
        <p:blipFill>
          <a:blip r:embed="rId1"/>
          <a:stretch>
            <a:fillRect/>
          </a:stretch>
        </p:blipFill>
        <p:spPr>
          <a:xfrm>
            <a:off x="1475740" y="1527175"/>
            <a:ext cx="7488555" cy="48006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汇总</a:t>
            </a:r>
            <a:endParaRPr lang="en-US" altLang="zh-CN" dirty="0" smtClean="0">
              <a:latin typeface="方正隶书简体" panose="02010601030101010101" pitchFamily="2" charset="-122"/>
              <a:ea typeface="方正隶书简体" panose="02010601030101010101" pitchFamily="2" charset="-122"/>
            </a:endParaRPr>
          </a:p>
          <a:p>
            <a:pPr marL="0" indent="0">
              <a:buNone/>
            </a:pPr>
            <a:endParaRPr lang="zh-CN" altLang="en-US" dirty="0"/>
          </a:p>
        </p:txBody>
      </p:sp>
      <p:pic>
        <p:nvPicPr>
          <p:cNvPr id="1741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771800" y="293043"/>
            <a:ext cx="4943475" cy="623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上报</a:t>
            </a:r>
            <a:endParaRPr lang="en-US" altLang="zh-CN" dirty="0" smtClean="0">
              <a:latin typeface="方正隶书简体" panose="02010601030101010101" pitchFamily="2" charset="-122"/>
              <a:ea typeface="方正隶书简体" panose="02010601030101010101" pitchFamily="2" charset="-122"/>
            </a:endParaRPr>
          </a:p>
          <a:p>
            <a:pPr marL="0" indent="0">
              <a:buNone/>
            </a:pPr>
            <a:endParaRPr lang="zh-CN" altLang="en-US" dirty="0"/>
          </a:p>
        </p:txBody>
      </p:sp>
      <p:pic>
        <p:nvPicPr>
          <p:cNvPr id="1843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52574" y="332656"/>
            <a:ext cx="7591425" cy="596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9458" name="Picture 2"/>
          <p:cNvPicPr>
            <a:picLocks noGrp="1" noChangeAspect="1" noChangeArrowheads="1"/>
          </p:cNvPicPr>
          <p:nvPr>
            <p:ph sz="quarter" idx="1"/>
          </p:nvPr>
        </p:nvPicPr>
        <p:blipFill>
          <a:blip r:embed="rId1">
            <a:extLst>
              <a:ext uri="{28A0092B-C50C-407E-A947-70E740481C1C}">
                <a14:useLocalDpi xmlns:a14="http://schemas.microsoft.com/office/drawing/2010/main" val="0"/>
              </a:ext>
            </a:extLst>
          </a:blip>
          <a:srcRect/>
          <a:stretch>
            <a:fillRect/>
          </a:stretch>
        </p:blipFill>
        <p:spPr bwMode="auto">
          <a:xfrm>
            <a:off x="467544" y="1124744"/>
            <a:ext cx="8316416" cy="5556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隶书" panose="02010509060101010101" pitchFamily="49" charset="-122"/>
                <a:ea typeface="隶书" panose="02010509060101010101" pitchFamily="49" charset="-122"/>
              </a:rPr>
              <a:t>生成一份后缀名为  </a:t>
            </a:r>
            <a:r>
              <a:rPr lang="en-US" altLang="zh-CN" dirty="0" smtClean="0">
                <a:latin typeface="隶书" panose="02010509060101010101" pitchFamily="49" charset="-122"/>
                <a:ea typeface="隶书" panose="02010509060101010101" pitchFamily="49" charset="-122"/>
              </a:rPr>
              <a:t>.</a:t>
            </a:r>
            <a:r>
              <a:rPr lang="en-US" altLang="zh-CN" dirty="0" err="1" smtClean="0">
                <a:latin typeface="隶书" panose="02010509060101010101" pitchFamily="49" charset="-122"/>
                <a:ea typeface="隶书" panose="02010509060101010101" pitchFamily="49" charset="-122"/>
              </a:rPr>
              <a:t>rdt</a:t>
            </a:r>
            <a:r>
              <a:rPr lang="zh-CN" altLang="en-US" dirty="0">
                <a:latin typeface="隶书" panose="02010509060101010101" pitchFamily="49" charset="-122"/>
                <a:ea typeface="隶书" panose="02010509060101010101" pitchFamily="49" charset="-122"/>
              </a:rPr>
              <a:t> </a:t>
            </a:r>
            <a:r>
              <a:rPr lang="zh-CN" altLang="en-US" dirty="0" smtClean="0">
                <a:latin typeface="隶书" panose="02010509060101010101" pitchFamily="49" charset="-122"/>
                <a:ea typeface="隶书" panose="02010509060101010101" pitchFamily="49" charset="-122"/>
              </a:rPr>
              <a:t>  格式的文件</a:t>
            </a:r>
            <a:endParaRPr lang="en-US" altLang="zh-CN" dirty="0" smtClean="0">
              <a:latin typeface="隶书" panose="02010509060101010101" pitchFamily="49" charset="-122"/>
              <a:ea typeface="隶书" panose="02010509060101010101" pitchFamily="49" charset="-122"/>
            </a:endParaRPr>
          </a:p>
          <a:p>
            <a:r>
              <a:rPr lang="zh-CN" altLang="en-US" dirty="0">
                <a:latin typeface="隶书" panose="02010509060101010101" pitchFamily="49" charset="-122"/>
                <a:ea typeface="隶书" panose="02010509060101010101" pitchFamily="49" charset="-122"/>
              </a:rPr>
              <a:t>打</a:t>
            </a:r>
            <a:r>
              <a:rPr lang="zh-CN" altLang="en-US" dirty="0" smtClean="0">
                <a:latin typeface="隶书" panose="02010509060101010101" pitchFamily="49" charset="-122"/>
                <a:ea typeface="隶书" panose="02010509060101010101" pitchFamily="49" charset="-122"/>
              </a:rPr>
              <a:t>印报表一份</a:t>
            </a:r>
            <a:endParaRPr lang="en-US" altLang="zh-CN" dirty="0" smtClean="0">
              <a:latin typeface="隶书" panose="02010509060101010101" pitchFamily="49" charset="-122"/>
              <a:ea typeface="隶书" panose="02010509060101010101" pitchFamily="49" charset="-122"/>
            </a:endParaRPr>
          </a:p>
          <a:p>
            <a:pPr marL="0" indent="0">
              <a:buNone/>
            </a:pPr>
            <a:endParaRPr lang="en-US" altLang="zh-CN" dirty="0" smtClean="0">
              <a:latin typeface="隶书" panose="02010509060101010101" pitchFamily="49" charset="-122"/>
              <a:ea typeface="隶书" panose="02010509060101010101" pitchFamily="49" charset="-122"/>
            </a:endParaRPr>
          </a:p>
          <a:p>
            <a:pPr marL="0" indent="0">
              <a:buNone/>
            </a:pPr>
            <a:endParaRPr lang="en-US" altLang="zh-CN" dirty="0">
              <a:latin typeface="隶书" panose="02010509060101010101" pitchFamily="49" charset="-122"/>
              <a:ea typeface="隶书" panose="02010509060101010101" pitchFamily="49" charset="-122"/>
            </a:endParaRPr>
          </a:p>
          <a:p>
            <a:pPr marL="0" indent="0">
              <a:buNone/>
            </a:pPr>
            <a:endParaRPr lang="zh-CN" altLang="en-US" dirty="0">
              <a:latin typeface="隶书" panose="02010509060101010101" pitchFamily="49" charset="-122"/>
              <a:ea typeface="隶书" panose="02010509060101010101" pitchFamily="49" charset="-122"/>
            </a:endParaRPr>
          </a:p>
        </p:txBody>
      </p:sp>
      <p:pic>
        <p:nvPicPr>
          <p:cNvPr id="2048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99792" y="1988840"/>
            <a:ext cx="6307900"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封面打印</a:t>
            </a:r>
            <a:endParaRPr lang="zh-CN" altLang="en-US" dirty="0">
              <a:latin typeface="方正隶书简体" panose="02010601030101010101" pitchFamily="2" charset="-122"/>
              <a:ea typeface="方正隶书简体" panose="02010601030101010101" pitchFamily="2" charset="-122"/>
            </a:endParaRPr>
          </a:p>
        </p:txBody>
      </p:sp>
      <p:pic>
        <p:nvPicPr>
          <p:cNvPr id="2150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339752" y="252674"/>
            <a:ext cx="5343525" cy="6286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22530" name="Picture 2"/>
          <p:cNvPicPr>
            <a:picLocks noGrp="1" noChangeAspect="1" noChangeArrowheads="1"/>
          </p:cNvPicPr>
          <p:nvPr>
            <p:ph sz="quarter" idx="1"/>
          </p:nvPr>
        </p:nvPicPr>
        <p:blipFill>
          <a:blip r:embed="rId1">
            <a:extLst>
              <a:ext uri="{28A0092B-C50C-407E-A947-70E740481C1C}">
                <a14:useLocalDpi xmlns:a14="http://schemas.microsoft.com/office/drawing/2010/main" val="0"/>
              </a:ext>
            </a:extLst>
          </a:blip>
          <a:srcRect/>
          <a:stretch>
            <a:fillRect/>
          </a:stretch>
        </p:blipFill>
        <p:spPr bwMode="auto">
          <a:xfrm>
            <a:off x="953294" y="2008187"/>
            <a:ext cx="72009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a:xfrm>
            <a:off x="323528" y="2996952"/>
            <a:ext cx="8503920" cy="4572000"/>
          </a:xfrm>
        </p:spPr>
        <p:txBody>
          <a:bodyPr/>
          <a:lstStyle/>
          <a:p>
            <a:r>
              <a:rPr lang="zh-CN" altLang="en-US" dirty="0" smtClean="0">
                <a:latin typeface="隶书" panose="02010509060101010101" pitchFamily="49" charset="-122"/>
                <a:ea typeface="隶书" panose="02010509060101010101" pitchFamily="49" charset="-122"/>
              </a:rPr>
              <a:t>带盖章纸质报表一份；后</a:t>
            </a:r>
            <a:r>
              <a:rPr lang="zh-CN" altLang="en-US" dirty="0">
                <a:latin typeface="隶书" panose="02010509060101010101" pitchFamily="49" charset="-122"/>
                <a:ea typeface="隶书" panose="02010509060101010101" pitchFamily="49" charset="-122"/>
              </a:rPr>
              <a:t>缀</a:t>
            </a:r>
            <a:r>
              <a:rPr lang="zh-CN" altLang="en-US" dirty="0" smtClean="0">
                <a:latin typeface="隶书" panose="02010509060101010101" pitchFamily="49" charset="-122"/>
                <a:ea typeface="隶书" panose="02010509060101010101" pitchFamily="49" charset="-122"/>
              </a:rPr>
              <a:t>名为 </a:t>
            </a:r>
            <a:r>
              <a:rPr lang="en-US" altLang="zh-CN" dirty="0" smtClean="0">
                <a:latin typeface="隶书" panose="02010509060101010101" pitchFamily="49" charset="-122"/>
                <a:ea typeface="隶书" panose="02010509060101010101" pitchFamily="49" charset="-122"/>
              </a:rPr>
              <a:t>.</a:t>
            </a:r>
            <a:r>
              <a:rPr lang="en-US" altLang="zh-CN" dirty="0" err="1" smtClean="0">
                <a:latin typeface="隶书" panose="02010509060101010101" pitchFamily="49" charset="-122"/>
                <a:ea typeface="隶书" panose="02010509060101010101" pitchFamily="49" charset="-122"/>
              </a:rPr>
              <a:t>rdt</a:t>
            </a:r>
            <a:r>
              <a:rPr lang="en-US" altLang="zh-CN" dirty="0" smtClean="0">
                <a:latin typeface="隶书" panose="02010509060101010101" pitchFamily="49" charset="-122"/>
                <a:ea typeface="隶书" panose="02010509060101010101" pitchFamily="49" charset="-122"/>
              </a:rPr>
              <a:t> </a:t>
            </a:r>
            <a:r>
              <a:rPr lang="zh-CN" altLang="en-US" dirty="0" smtClean="0">
                <a:latin typeface="隶书" panose="02010509060101010101" pitchFamily="49" charset="-122"/>
                <a:ea typeface="隶书" panose="02010509060101010101" pitchFamily="49" charset="-122"/>
              </a:rPr>
              <a:t>电子文件一份报送报表</a:t>
            </a:r>
            <a:endParaRPr lang="zh-CN" altLang="en-US" dirty="0">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华文隶书" panose="02010800040101010101" pitchFamily="2" charset="-122"/>
                <a:ea typeface="华文隶书" panose="02010800040101010101" pitchFamily="2" charset="-122"/>
              </a:rPr>
              <a:t>答疑：</a:t>
            </a:r>
            <a:endParaRPr lang="en-US" altLang="zh-CN" dirty="0" smtClean="0">
              <a:latin typeface="华文隶书" panose="02010800040101010101" pitchFamily="2" charset="-122"/>
              <a:ea typeface="华文隶书" panose="02010800040101010101" pitchFamily="2" charset="-122"/>
            </a:endParaRPr>
          </a:p>
          <a:p>
            <a:r>
              <a:rPr lang="zh-CN" altLang="en-US" dirty="0" smtClean="0">
                <a:latin typeface="楷体" panose="02010609060101010101" charset="-122"/>
                <a:ea typeface="楷体" panose="02010609060101010101" charset="-122"/>
              </a:rPr>
              <a:t>问：在册正式工作人员指的是编内人员和编外人员吗？</a:t>
            </a:r>
            <a:endParaRPr lang="en-US" altLang="zh-CN" dirty="0" smtClean="0">
              <a:latin typeface="楷体" panose="02010609060101010101" charset="-122"/>
              <a:ea typeface="楷体" panose="02010609060101010101" charset="-122"/>
            </a:endParaRPr>
          </a:p>
          <a:p>
            <a:r>
              <a:rPr lang="zh-CN" altLang="en-US" dirty="0" smtClean="0">
                <a:latin typeface="楷体" panose="02010609060101010101" charset="-122"/>
                <a:ea typeface="楷体" panose="02010609060101010101" charset="-122"/>
              </a:rPr>
              <a:t>答：在册正式工作人员指的是编内人员和经组织人事部门批准的超编配备人员。</a:t>
            </a:r>
            <a:endParaRPr lang="en-US" altLang="zh-CN" dirty="0" smtClean="0">
              <a:latin typeface="楷体" panose="02010609060101010101" charset="-122"/>
              <a:ea typeface="楷体" panose="02010609060101010101" charset="-122"/>
            </a:endParaRPr>
          </a:p>
          <a:p>
            <a:endParaRPr lang="zh-CN" altLang="en-US" dirty="0">
              <a:latin typeface="楷体" panose="02010609060101010101" charset="-122"/>
              <a:ea typeface="楷体" panose="02010609060101010101"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lgn="l"/>
            <a:r>
              <a:rPr lang="zh-CN" altLang="en-US" dirty="0" smtClean="0">
                <a:latin typeface="楷体" panose="02010609060101010101" charset="-122"/>
                <a:ea typeface="楷体" panose="02010609060101010101" charset="-122"/>
              </a:rPr>
              <a:t>问：有编制，没有正式人员的单位是否需要统计？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问：今年不设置【其他等级岗位人员】，那公开招聘人员在试用期的，如何填写？其他未定职的人员，如何统计？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答：试用期人员对应招聘来的岗位填写，其他未定职人员，按照所属类别岗位的最低等级统计。</a:t>
            </a:r>
            <a:endParaRPr lang="zh-CN" altLang="en-US" dirty="0" smtClean="0">
              <a:latin typeface="华文隶书" panose="02010800040101010101" pitchFamily="2" charset="-122"/>
              <a:ea typeface="华文隶书" panose="02010800040101010101" pitchFamily="2" charset="-122"/>
            </a:endParaRPr>
          </a:p>
          <a:p>
            <a:endParaRPr lang="zh-CN" altLang="en-US" dirty="0">
              <a:latin typeface="华文隶书" panose="02010800040101010101" pitchFamily="2" charset="-122"/>
              <a:ea typeface="华文隶书" panose="0201080004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fontScale="92500" lnSpcReduction="20000"/>
          </a:bodyPr>
          <a:lstStyle/>
          <a:p>
            <a:pPr>
              <a:buNone/>
            </a:pPr>
            <a:endParaRPr lang="en-US" altLang="zh-CN" dirty="0" smtClean="0">
              <a:latin typeface="华文隶书" panose="02010800040101010101" pitchFamily="2" charset="-122"/>
              <a:ea typeface="华文隶书" panose="02010800040101010101" pitchFamily="2" charset="-122"/>
            </a:endParaRPr>
          </a:p>
          <a:p>
            <a:pPr algn="l"/>
            <a:r>
              <a:rPr lang="zh-CN" altLang="en-US" dirty="0" smtClean="0">
                <a:latin typeface="楷体" panose="02010609060101010101" charset="-122"/>
                <a:ea typeface="楷体" panose="02010609060101010101" charset="-122"/>
              </a:rPr>
              <a:t>问：事业单位公开招聘的人员，还没履行完相关手续，今年是否统计？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答：统计的时间节点是12月31日。公开招聘的人员的批文（组织、人社部门下发的同意聘用文件）落款时间在12月31日前的，统计在今年的统计报表中。之后的，明年再进行统计。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问：因机构改革，有单位从主管部门划转去另外一家主管部门管理，如何填写表格？</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答：PS1上年末单位数，填1，本年末填0；PS6增减员情况表，上年末人数填实际人数，本年末人数填0，减员方式填【其他方式减少】；PS6BC2填入【事业单位合并或划转】</a:t>
            </a:r>
            <a:br>
              <a:rPr lang="en-US" altLang="zh-CN" dirty="0" smtClean="0">
                <a:latin typeface="华文隶书" panose="02010800040101010101" pitchFamily="2" charset="-122"/>
                <a:ea typeface="华文隶书" panose="02010800040101010101" pitchFamily="2" charset="-122"/>
              </a:rPr>
            </a:br>
            <a:endParaRPr lang="en-US" altLang="zh-CN" dirty="0" smtClean="0">
              <a:latin typeface="华文隶书" panose="02010800040101010101" pitchFamily="2" charset="-122"/>
              <a:ea typeface="华文隶书" panose="02010800040101010101" pitchFamily="2" charset="-122"/>
            </a:endParaRPr>
          </a:p>
          <a:p>
            <a:endParaRPr lang="zh-CN" altLang="en-US" dirty="0">
              <a:latin typeface="华文隶书" panose="02010800040101010101" pitchFamily="2" charset="-122"/>
              <a:ea typeface="华文隶书" panose="0201080004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zh-CN" altLang="en-US"/>
          </a:p>
        </p:txBody>
      </p:sp>
      <p:pic>
        <p:nvPicPr>
          <p:cNvPr id="2050" name="Picture 2"/>
          <p:cNvPicPr>
            <a:picLocks noChangeAspect="1" noChangeArrowheads="1"/>
          </p:cNvPicPr>
          <p:nvPr/>
        </p:nvPicPr>
        <p:blipFill>
          <a:blip r:embed="rId1"/>
          <a:srcRect/>
          <a:stretch>
            <a:fillRect/>
          </a:stretch>
        </p:blipFill>
        <p:spPr bwMode="auto">
          <a:xfrm>
            <a:off x="928662" y="71438"/>
            <a:ext cx="7475085" cy="6643710"/>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pPr algn="l"/>
            <a:r>
              <a:rPr lang="zh-CN" altLang="en-US" sz="2700" dirty="0" smtClean="0">
                <a:latin typeface="楷体" panose="02010609060101010101" charset="-122"/>
                <a:ea typeface="楷体" panose="02010609060101010101" charset="-122"/>
              </a:rPr>
              <a:t>问：使用编制周转池，以人才引进等方式进入编制内的人员怎么统计增员原因？</a:t>
            </a:r>
            <a:endParaRPr lang="zh-CN" altLang="en-US" sz="2700" dirty="0" smtClean="0">
              <a:latin typeface="楷体" panose="02010609060101010101" charset="-122"/>
              <a:ea typeface="楷体" panose="02010609060101010101" charset="-122"/>
            </a:endParaRPr>
          </a:p>
          <a:p>
            <a:pPr algn="l"/>
            <a:r>
              <a:rPr lang="zh-CN" altLang="en-US" sz="2700" dirty="0" smtClean="0">
                <a:latin typeface="楷体" panose="02010609060101010101" charset="-122"/>
                <a:ea typeface="楷体" panose="02010609060101010101" charset="-122"/>
              </a:rPr>
              <a:t>答：使用编制周转池进入编制的人员一般是高校的高层次人才，统计入公开招聘的【考察】增员中</a:t>
            </a:r>
            <a:endParaRPr lang="zh-CN" altLang="en-US" sz="2700" dirty="0" smtClean="0">
              <a:latin typeface="楷体" panose="02010609060101010101" charset="-122"/>
              <a:ea typeface="楷体" panose="02010609060101010101" charset="-122"/>
            </a:endParaRPr>
          </a:p>
          <a:p>
            <a:pPr algn="l"/>
            <a:r>
              <a:rPr lang="zh-CN" altLang="en-US" sz="2700" dirty="0" smtClean="0">
                <a:latin typeface="楷体" panose="02010609060101010101" charset="-122"/>
                <a:ea typeface="楷体" panose="02010609060101010101" charset="-122"/>
              </a:rPr>
              <a:t>问：按照皖人社发【2015】29号《关于完善公立医院人事薪酬制度的实施意见》入编的公立医院编外人员怎么统计增员原因？</a:t>
            </a:r>
            <a:endParaRPr lang="zh-CN" altLang="en-US" sz="2700" dirty="0" smtClean="0">
              <a:latin typeface="楷体" panose="02010609060101010101" charset="-122"/>
              <a:ea typeface="楷体" panose="02010609060101010101" charset="-122"/>
            </a:endParaRPr>
          </a:p>
          <a:p>
            <a:pPr algn="l"/>
            <a:r>
              <a:rPr lang="zh-CN" altLang="en-US" sz="2700" dirty="0" smtClean="0">
                <a:latin typeface="楷体" panose="02010609060101010101" charset="-122"/>
                <a:ea typeface="楷体" panose="02010609060101010101" charset="-122"/>
              </a:rPr>
              <a:t>答：统计入公开招聘的【考察】增员中</a:t>
            </a:r>
            <a:endParaRPr lang="en-US" altLang="zh-CN" sz="2800" dirty="0" smtClean="0">
              <a:latin typeface="华文隶书" panose="02010800040101010101" pitchFamily="2" charset="-122"/>
              <a:ea typeface="华文隶书" panose="02010800040101010101" pitchFamily="2" charset="-122"/>
            </a:endParaRPr>
          </a:p>
          <a:p>
            <a:endParaRPr lang="zh-CN" altLang="en-US" sz="2800" dirty="0">
              <a:latin typeface="华文隶书" panose="02010800040101010101" pitchFamily="2" charset="-122"/>
              <a:ea typeface="华文隶书" panose="0201080004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lnSpcReduction="10000"/>
          </a:bodyPr>
          <a:lstStyle/>
          <a:p>
            <a:pPr algn="l"/>
            <a:r>
              <a:rPr lang="zh-CN" altLang="en-US" dirty="0" smtClean="0">
                <a:latin typeface="楷体" panose="02010609060101010101" charset="-122"/>
                <a:ea typeface="楷体" panose="02010609060101010101" charset="-122"/>
              </a:rPr>
              <a:t>问：去年的数据需要导入软件中吗？</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答：不需要。本次统计仅需对照上年的报表填入2个数据信息：上年末单位数（PS1），上年末人数(PS6)</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问：专技转双肩挑的人员，在pS06表中需要体现在增加的其他栏里吗，以及ps06bc1和ps06bc2表中，需要如何填报？</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答：双肩挑人员即同时聘用在管理和专技岗位的人员。专技转双肩挑，是在单位人员不变的情况下因单位内部转岗产生的管理岗位的增员。应填在PS6增员的【仅岗位变动】中；PS6BC1填入【仅岗位变动】中</a:t>
            </a:r>
            <a:endParaRPr lang="zh-CN" altLang="en-US" dirty="0" smtClean="0">
              <a:latin typeface="楷体" panose="02010609060101010101" charset="-122"/>
              <a:ea typeface="楷体" panose="02010609060101010101"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pPr algn="l"/>
            <a:r>
              <a:rPr lang="zh-CN" altLang="en-US" dirty="0" smtClean="0">
                <a:latin typeface="楷体" panose="02010609060101010101" charset="-122"/>
                <a:ea typeface="楷体" panose="02010609060101010101" charset="-122"/>
              </a:rPr>
              <a:t>问：单位已经党委会同意聘用，尚未向人社部门行文确认的人员聘用，是否统计？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答：以组织人社部门文件为准，组织人社部门尚未下文确认的，暂不统计。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问：上年年报数据错误，存在多报或者漏报，今年如何更正？</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答：在PS6上年末数据中如实填入上年报表数据，在【增/减员】中填入相应的【其他方式增加/减少】；在PS6BC1和PS6BC2两张补充表中分别填入【上年度漏/错统计】</a:t>
            </a:r>
            <a:endParaRPr lang="zh-CN" altLang="en-US" dirty="0" smtClean="0">
              <a:latin typeface="楷体" panose="02010609060101010101" charset="-122"/>
              <a:ea typeface="楷体" panose="02010609060101010101"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lgn="l"/>
            <a:r>
              <a:rPr lang="zh-CN" altLang="en-US" dirty="0" smtClean="0">
                <a:latin typeface="楷体" panose="02010609060101010101" charset="-122"/>
                <a:ea typeface="楷体" panose="02010609060101010101" charset="-122"/>
              </a:rPr>
              <a:t>问：ps08表岗位设置实施情况表是按照现有实际在编人员填报吗？   双肩挑人员如何统计？</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PS08表所有的单元格均是统计岗位数的，应该按照岗位设置方案上设定的岗位情况填写。该表没有任何一个单元格是统计人员数字的。</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问：ps07BC表中，招聘的编外人员应该填哪里？</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PS07表为公开招聘情况表，统计编内招聘情况，编外人员不统计。另外，PS06表中，编外人员招聘不填入【公开招聘】（软件中已设置为绿色不可填），统一填入【其他】</a:t>
            </a:r>
            <a:endParaRPr lang="zh-CN" altLang="en-US" dirty="0" smtClean="0">
              <a:latin typeface="楷体" panose="02010609060101010101" charset="-122"/>
              <a:ea typeface="楷体" panose="02010609060101010101"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lgn="l"/>
            <a:r>
              <a:rPr lang="zh-CN" altLang="en-US" dirty="0" smtClean="0">
                <a:latin typeface="楷体" panose="02010609060101010101" charset="-122"/>
                <a:ea typeface="楷体" panose="02010609060101010101" charset="-122"/>
              </a:rPr>
              <a:t>问：哪些报表统计编外人员数据？</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答：除部分表格有明确的位置填写【人事代理】【劳务派遣】之外，其余全部统计的是正式在册人员。</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问：PS8岗位设置实施情况表，我单位因机构改革，编制发生了变化，但是岗位设置方案还没批复，怎么填？</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答：PS1表按照实际情况填写编制数；PS8按照老的岗位设置方案填岗位数。</a:t>
            </a:r>
            <a:endParaRPr lang="zh-CN" altLang="en-US" dirty="0" smtClean="0">
              <a:latin typeface="楷体" panose="02010609060101010101" charset="-122"/>
              <a:ea typeface="楷体" panose="02010609060101010101"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lnSpcReduction="10000"/>
          </a:bodyPr>
          <a:lstStyle/>
          <a:p>
            <a:pPr algn="l"/>
            <a:r>
              <a:rPr lang="zh-CN" altLang="en-US" dirty="0" smtClean="0">
                <a:latin typeface="楷体" panose="02010609060101010101" charset="-122"/>
                <a:ea typeface="楷体" panose="02010609060101010101" charset="-122"/>
              </a:rPr>
              <a:t>问：怎么区分【编外聘用人员】和【劳务派遣人员】？</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答：编外用人形式多样，称谓也不尽相同。主要看劳动关系是如何建立的。如果跟事业单位直接建立劳动关系，统一填入【编外聘用人员】，如果跟劳务派遣公司建立劳动关系的，统一填入【劳务派遣人员】</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问： 政工岗位人员在本次报表中  是否都填入专业技术人员项目中？</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答：政工岗位属于管理岗位的衍生岗位，不属于专业技术岗位。政工人员有管理等级的，按照管理等级统计。专职政工师（无</a:t>
            </a:r>
            <a:r>
              <a:rPr lang="zh-CN" altLang="en-US" dirty="0" smtClean="0">
                <a:latin typeface="楷体" panose="02010609060101010101" charset="-122"/>
                <a:ea typeface="楷体" panose="02010609060101010101" charset="-122"/>
              </a:rPr>
              <a:t>管理等级的），一律按照</a:t>
            </a:r>
            <a:r>
              <a:rPr lang="zh-CN" altLang="en-US" dirty="0" smtClean="0">
                <a:latin typeface="楷体" panose="02010609060101010101" charset="-122"/>
                <a:ea typeface="楷体" panose="02010609060101010101" charset="-122"/>
              </a:rPr>
              <a:t>管理十级统计。</a:t>
            </a:r>
            <a:endParaRPr lang="zh-CN" altLang="en-US" dirty="0" smtClean="0">
              <a:latin typeface="楷体" panose="02010609060101010101" charset="-122"/>
              <a:ea typeface="楷体" panose="02010609060101010101"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pPr algn="l"/>
            <a:r>
              <a:rPr lang="zh-CN" altLang="en-US" dirty="0" smtClean="0">
                <a:latin typeface="楷体" panose="02010609060101010101" charset="-122"/>
                <a:ea typeface="楷体" panose="02010609060101010101" charset="-122"/>
              </a:rPr>
              <a:t>问：汇总单位（主管部门）是不是通过了统计软件的逻辑校核，就意味着报表数据没有任何错误可以上报了？</a:t>
            </a:r>
            <a:endParaRPr lang="zh-CN" altLang="en-US" dirty="0" smtClean="0">
              <a:latin typeface="楷体" panose="02010609060101010101" charset="-122"/>
              <a:ea typeface="楷体" panose="02010609060101010101" charset="-122"/>
            </a:endParaRPr>
          </a:p>
          <a:p>
            <a:pPr algn="l"/>
            <a:r>
              <a:rPr lang="zh-CN" altLang="en-US" dirty="0" smtClean="0">
                <a:latin typeface="楷体" panose="02010609060101010101" charset="-122"/>
                <a:ea typeface="楷体" panose="02010609060101010101" charset="-122"/>
              </a:rPr>
              <a:t>答：不是。软件逻辑校核并不能完全体现所有的统计要求。汇总单位汇总完成数据后，应逐条对照统计培训相关要求开展人工审核（比如，审核事业单位上年报表中报送的人数，看是否跟本次统计报表中的上年末人数一致），对不符合要求的上报数据，应指明错误，退回报送单位重新填报。</a:t>
            </a:r>
            <a:endParaRPr lang="zh-CN" altLang="en-US" dirty="0" smtClean="0">
              <a:latin typeface="楷体" panose="02010609060101010101" charset="-122"/>
              <a:ea typeface="楷体" panose="02010609060101010101"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lnSpcReduction="10000"/>
          </a:bodyPr>
          <a:lstStyle/>
          <a:p>
            <a:r>
              <a:rPr lang="zh-CN" altLang="en-US" sz="2400" dirty="0" smtClean="0">
                <a:latin typeface="微软雅黑" panose="020B0503020204020204" charset="-122"/>
                <a:ea typeface="微软雅黑" panose="020B0503020204020204" charset="-122"/>
                <a:cs typeface="微软雅黑" panose="020B0503020204020204" charset="-122"/>
              </a:rPr>
              <a:t>统计相关要求</a:t>
            </a:r>
            <a:endParaRPr lang="en-US" altLang="zh-CN" sz="2400" dirty="0" smtClean="0">
              <a:latin typeface="微软雅黑" panose="020B0503020204020204" charset="-122"/>
              <a:ea typeface="微软雅黑" panose="020B0503020204020204" charset="-122"/>
              <a:cs typeface="微软雅黑" panose="020B0503020204020204" charset="-122"/>
            </a:endParaRPr>
          </a:p>
          <a:p>
            <a:endParaRPr lang="en-US" altLang="zh-CN" sz="2400" dirty="0" smtClean="0">
              <a:latin typeface="微软雅黑" panose="020B0503020204020204" charset="-122"/>
              <a:ea typeface="微软雅黑" panose="020B0503020204020204" charset="-122"/>
              <a:cs typeface="微软雅黑" panose="020B0503020204020204" charset="-122"/>
            </a:endParaRPr>
          </a:p>
          <a:p>
            <a:r>
              <a:rPr lang="zh-CN" altLang="en-US" sz="2400" dirty="0" smtClean="0">
                <a:latin typeface="微软雅黑" panose="020B0503020204020204" charset="-122"/>
                <a:ea typeface="微软雅黑" panose="020B0503020204020204" charset="-122"/>
                <a:cs typeface="微软雅黑" panose="020B0503020204020204" charset="-122"/>
              </a:rPr>
              <a:t>最基本的要求：报表中</a:t>
            </a:r>
            <a:r>
              <a:rPr lang="en-US" altLang="zh-CN" sz="2400" dirty="0" smtClean="0">
                <a:latin typeface="微软雅黑" panose="020B0503020204020204" charset="-122"/>
                <a:ea typeface="微软雅黑" panose="020B0503020204020204" charset="-122"/>
                <a:cs typeface="微软雅黑" panose="020B0503020204020204" charset="-122"/>
              </a:rPr>
              <a:t>PS01 </a:t>
            </a:r>
            <a:r>
              <a:rPr lang="zh-CN" altLang="en-US" sz="2400" dirty="0" smtClean="0">
                <a:latin typeface="微软雅黑" panose="020B0503020204020204" charset="-122"/>
                <a:ea typeface="微软雅黑" panose="020B0503020204020204" charset="-122"/>
                <a:cs typeface="微软雅黑" panose="020B0503020204020204" charset="-122"/>
              </a:rPr>
              <a:t>第一栏第一行第一个单元格</a:t>
            </a:r>
            <a:r>
              <a:rPr lang="en-US" altLang="zh-CN" sz="2400" dirty="0" smtClean="0">
                <a:latin typeface="微软雅黑" panose="020B0503020204020204" charset="-122"/>
                <a:ea typeface="微软雅黑" panose="020B0503020204020204" charset="-122"/>
                <a:cs typeface="微软雅黑" panose="020B0503020204020204" charset="-122"/>
              </a:rPr>
              <a:t>【</a:t>
            </a:r>
            <a:r>
              <a:rPr lang="zh-CN" altLang="en-US" sz="2400" dirty="0" smtClean="0">
                <a:latin typeface="微软雅黑" panose="020B0503020204020204" charset="-122"/>
                <a:ea typeface="微软雅黑" panose="020B0503020204020204" charset="-122"/>
                <a:cs typeface="微软雅黑" panose="020B0503020204020204" charset="-122"/>
              </a:rPr>
              <a:t>上年末单位总数</a:t>
            </a:r>
            <a:r>
              <a:rPr lang="en-US" altLang="zh-CN" sz="2400" dirty="0" smtClean="0">
                <a:latin typeface="微软雅黑" panose="020B0503020204020204" charset="-122"/>
                <a:ea typeface="微软雅黑" panose="020B0503020204020204" charset="-122"/>
                <a:cs typeface="微软雅黑" panose="020B0503020204020204" charset="-122"/>
              </a:rPr>
              <a:t>】</a:t>
            </a:r>
            <a:r>
              <a:rPr lang="zh-CN" altLang="en-US" sz="2400" dirty="0" smtClean="0">
                <a:latin typeface="微软雅黑" panose="020B0503020204020204" charset="-122"/>
                <a:ea typeface="微软雅黑" panose="020B0503020204020204" charset="-122"/>
                <a:cs typeface="微软雅黑" panose="020B0503020204020204" charset="-122"/>
              </a:rPr>
              <a:t>、</a:t>
            </a:r>
            <a:r>
              <a:rPr lang="en-US" altLang="zh-CN" sz="2400" dirty="0" smtClean="0">
                <a:latin typeface="微软雅黑" panose="020B0503020204020204" charset="-122"/>
                <a:ea typeface="微软雅黑" panose="020B0503020204020204" charset="-122"/>
                <a:cs typeface="微软雅黑" panose="020B0503020204020204" charset="-122"/>
              </a:rPr>
              <a:t>PS06</a:t>
            </a:r>
            <a:r>
              <a:rPr lang="zh-CN" altLang="en-US" sz="2400" dirty="0" smtClean="0">
                <a:latin typeface="微软雅黑" panose="020B0503020204020204" charset="-122"/>
                <a:ea typeface="微软雅黑" panose="020B0503020204020204" charset="-122"/>
                <a:cs typeface="微软雅黑" panose="020B0503020204020204" charset="-122"/>
              </a:rPr>
              <a:t>第一栏数据，即管理、专技、工勤等人员数字应与上年度报表报送的数据</a:t>
            </a:r>
            <a:r>
              <a:rPr lang="zh-CN" altLang="en-US" sz="2400" dirty="0" smtClean="0">
                <a:solidFill>
                  <a:srgbClr val="FF0000"/>
                </a:solidFill>
                <a:latin typeface="微软雅黑" panose="020B0503020204020204" charset="-122"/>
                <a:ea typeface="微软雅黑" panose="020B0503020204020204" charset="-122"/>
                <a:cs typeface="微软雅黑" panose="020B0503020204020204" charset="-122"/>
              </a:rPr>
              <a:t>严格一致。</a:t>
            </a:r>
            <a:endParaRPr lang="zh-CN" altLang="en-US" sz="2400" dirty="0" smtClean="0">
              <a:solidFill>
                <a:srgbClr val="FF0000"/>
              </a:solidFill>
              <a:latin typeface="微软雅黑" panose="020B0503020204020204" charset="-122"/>
              <a:ea typeface="微软雅黑" panose="020B0503020204020204" charset="-122"/>
              <a:cs typeface="微软雅黑" panose="020B0503020204020204" charset="-122"/>
            </a:endParaRPr>
          </a:p>
          <a:p>
            <a:endParaRPr lang="en-US" altLang="zh-CN" sz="2400" dirty="0" smtClean="0">
              <a:solidFill>
                <a:srgbClr val="FF0000"/>
              </a:solidFill>
              <a:latin typeface="微软雅黑" panose="020B0503020204020204" charset="-122"/>
              <a:ea typeface="微软雅黑" panose="020B0503020204020204" charset="-122"/>
              <a:cs typeface="微软雅黑" panose="020B0503020204020204" charset="-122"/>
            </a:endParaRPr>
          </a:p>
          <a:p>
            <a:r>
              <a:rPr lang="zh-CN" altLang="en-US" sz="2400" dirty="0" smtClean="0">
                <a:latin typeface="微软雅黑" panose="020B0503020204020204" charset="-122"/>
                <a:ea typeface="微软雅黑" panose="020B0503020204020204" charset="-122"/>
                <a:cs typeface="微软雅黑" panose="020B0503020204020204" charset="-122"/>
              </a:rPr>
              <a:t>软件中单位编码必须严格按照通知要求填写，禁止私自更改本单位编码。编码重复将导致数据汇总错误，后果严重。</a:t>
            </a:r>
            <a:endParaRPr lang="zh-CN" altLang="en-US" sz="2400" dirty="0" smtClean="0">
              <a:latin typeface="微软雅黑" panose="020B0503020204020204" charset="-122"/>
              <a:ea typeface="微软雅黑" panose="020B0503020204020204" charset="-122"/>
              <a:cs typeface="微软雅黑" panose="020B0503020204020204" charset="-122"/>
            </a:endParaRPr>
          </a:p>
          <a:p>
            <a:endParaRPr lang="en-US" altLang="zh-CN" sz="2400" dirty="0" smtClean="0">
              <a:latin typeface="微软雅黑" panose="020B0503020204020204" charset="-122"/>
              <a:ea typeface="微软雅黑" panose="020B0503020204020204" charset="-122"/>
              <a:cs typeface="微软雅黑" panose="020B0503020204020204" charset="-122"/>
            </a:endParaRPr>
          </a:p>
          <a:p>
            <a:r>
              <a:rPr lang="zh-CN" altLang="en-US" sz="2400" smtClean="0">
                <a:latin typeface="微软雅黑" panose="020B0503020204020204" charset="-122"/>
                <a:ea typeface="微软雅黑" panose="020B0503020204020204" charset="-122"/>
                <a:cs typeface="微软雅黑" panose="020B0503020204020204" charset="-122"/>
              </a:rPr>
              <a:t>合理分配报送时间。可以提前，但不能推迟。大学注意寒假时间。</a:t>
            </a:r>
            <a:endParaRPr lang="en-US" altLang="zh-CN" sz="2400" dirty="0" smtClean="0">
              <a:latin typeface="微软雅黑" panose="020B0503020204020204" charset="-122"/>
              <a:ea typeface="微软雅黑" panose="020B0503020204020204" charset="-122"/>
              <a:cs typeface="微软雅黑" panose="020B0503020204020204" charset="-122"/>
            </a:endParaRPr>
          </a:p>
          <a:p>
            <a:pPr>
              <a:buNone/>
            </a:pPr>
            <a:endParaRPr lang="en-US" altLang="zh-CN" sz="2400" dirty="0" smtClean="0">
              <a:solidFill>
                <a:srgbClr val="FF000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r>
              <a:rPr lang="zh-CN" altLang="en-US" sz="5400" dirty="0" smtClean="0">
                <a:latin typeface="华文隶书" panose="02010800040101010101" pitchFamily="2" charset="-122"/>
                <a:ea typeface="华文隶书" panose="02010800040101010101" pitchFamily="2" charset="-122"/>
              </a:rPr>
              <a:t>要求：传达</a:t>
            </a:r>
            <a:endParaRPr lang="zh-CN" altLang="en-US" sz="5400" dirty="0">
              <a:latin typeface="华文隶书" panose="02010800040101010101" pitchFamily="2" charset="-122"/>
              <a:ea typeface="华文隶书" panose="0201080004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en-US" altLang="zh-CN" dirty="0" smtClean="0">
              <a:latin typeface="华文隶书" panose="02010800040101010101" pitchFamily="2" charset="-122"/>
              <a:ea typeface="华文隶书" panose="02010800040101010101" pitchFamily="2" charset="-122"/>
            </a:endParaRPr>
          </a:p>
          <a:p>
            <a:endParaRPr lang="en-US" altLang="zh-CN" dirty="0" smtClean="0">
              <a:latin typeface="华文隶书" panose="02010800040101010101" pitchFamily="2" charset="-122"/>
              <a:ea typeface="华文隶书" panose="02010800040101010101" pitchFamily="2" charset="-122"/>
            </a:endParaRPr>
          </a:p>
          <a:p>
            <a:r>
              <a:rPr lang="zh-CN" altLang="en-US" dirty="0" smtClean="0">
                <a:latin typeface="华文隶书" panose="02010800040101010101" pitchFamily="2" charset="-122"/>
                <a:ea typeface="华文隶书" panose="02010800040101010101" pitchFamily="2" charset="-122"/>
              </a:rPr>
              <a:t>专业技术二级岗位人数各单位收表审表要重点看有无错误</a:t>
            </a:r>
            <a:endParaRPr lang="en-US" altLang="zh-CN" dirty="0" smtClean="0">
              <a:latin typeface="华文隶书" panose="02010800040101010101" pitchFamily="2" charset="-122"/>
              <a:ea typeface="华文隶书" panose="02010800040101010101" pitchFamily="2" charset="-122"/>
            </a:endParaRPr>
          </a:p>
          <a:p>
            <a:endParaRPr lang="en-US" altLang="zh-CN" dirty="0" smtClean="0">
              <a:latin typeface="华文隶书" panose="02010800040101010101" pitchFamily="2" charset="-122"/>
              <a:ea typeface="华文隶书" panose="02010800040101010101" pitchFamily="2" charset="-122"/>
            </a:endParaRPr>
          </a:p>
          <a:p>
            <a:r>
              <a:rPr lang="zh-CN" altLang="en-US" dirty="0" smtClean="0">
                <a:latin typeface="华文隶书" panose="02010800040101010101" pitchFamily="2" charset="-122"/>
                <a:ea typeface="华文隶书" panose="02010800040101010101" pitchFamily="2" charset="-122"/>
              </a:rPr>
              <a:t>其他要求详见我厅网站压缩包中</a:t>
            </a:r>
            <a:r>
              <a:rPr lang="en-US" altLang="zh-CN" dirty="0" smtClean="0">
                <a:latin typeface="华文隶书" panose="02010800040101010101" pitchFamily="2" charset="-122"/>
                <a:ea typeface="华文隶书" panose="02010800040101010101" pitchFamily="2" charset="-122"/>
              </a:rPr>
              <a:t>《</a:t>
            </a:r>
            <a:r>
              <a:rPr lang="zh-CN" altLang="en-US" dirty="0" smtClean="0">
                <a:latin typeface="华文隶书" panose="02010800040101010101" pitchFamily="2" charset="-122"/>
                <a:ea typeface="华文隶书" panose="02010800040101010101" pitchFamily="2" charset="-122"/>
              </a:rPr>
              <a:t>重点核查数据指标</a:t>
            </a:r>
            <a:r>
              <a:rPr lang="en-US" altLang="zh-CN" dirty="0" smtClean="0">
                <a:latin typeface="华文隶书" panose="02010800040101010101" pitchFamily="2" charset="-122"/>
                <a:ea typeface="华文隶书" panose="02010800040101010101" pitchFamily="2" charset="-122"/>
              </a:rPr>
              <a:t>》</a:t>
            </a:r>
            <a:endParaRPr lang="zh-CN" altLang="en-US" dirty="0">
              <a:latin typeface="华文隶书" panose="02010800040101010101" pitchFamily="2" charset="-122"/>
              <a:ea typeface="华文隶书" panose="0201080004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zh-CN" altLang="en-US"/>
          </a:p>
        </p:txBody>
      </p:sp>
      <p:pic>
        <p:nvPicPr>
          <p:cNvPr id="3074" name="Picture 2"/>
          <p:cNvPicPr>
            <a:picLocks noChangeAspect="1" noChangeArrowheads="1"/>
          </p:cNvPicPr>
          <p:nvPr/>
        </p:nvPicPr>
        <p:blipFill>
          <a:blip r:embed="rId1"/>
          <a:srcRect/>
          <a:stretch>
            <a:fillRect/>
          </a:stretch>
        </p:blipFill>
        <p:spPr bwMode="auto">
          <a:xfrm>
            <a:off x="714348" y="785818"/>
            <a:ext cx="7869893" cy="5857892"/>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endParaRPr lang="en-US" altLang="zh-CN" dirty="0" smtClean="0">
              <a:latin typeface="华文隶书" panose="02010800040101010101" pitchFamily="2" charset="-122"/>
              <a:ea typeface="华文隶书" panose="02010800040101010101" pitchFamily="2" charset="-122"/>
            </a:endParaRPr>
          </a:p>
          <a:p>
            <a:endParaRPr lang="en-US" altLang="zh-CN" dirty="0" smtClean="0">
              <a:latin typeface="华文隶书" panose="02010800040101010101" pitchFamily="2" charset="-122"/>
              <a:ea typeface="华文隶书" panose="02010800040101010101" pitchFamily="2" charset="-122"/>
            </a:endParaRPr>
          </a:p>
          <a:p>
            <a:r>
              <a:rPr lang="zh-CN" altLang="en-US" dirty="0" smtClean="0">
                <a:latin typeface="华文隶书" panose="02010800040101010101" pitchFamily="2" charset="-122"/>
                <a:ea typeface="华文隶书" panose="02010800040101010101" pitchFamily="2" charset="-122"/>
              </a:rPr>
              <a:t>凡未按照规定时间交表的单位，来年交表时间提前一档。</a:t>
            </a:r>
            <a:endParaRPr lang="zh-CN" altLang="en-US" dirty="0">
              <a:latin typeface="华文隶书" panose="02010800040101010101" pitchFamily="2" charset="-122"/>
              <a:ea typeface="华文隶书" panose="0201080004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a:bodyPr>
          <a:lstStyle/>
          <a:p>
            <a:pPr marL="0" indent="0">
              <a:buNone/>
            </a:pPr>
            <a:endParaRPr lang="en-US" altLang="zh-CN" dirty="0" smtClean="0">
              <a:latin typeface="隶书" panose="02010509060101010101" pitchFamily="49" charset="-122"/>
              <a:ea typeface="隶书" panose="02010509060101010101" pitchFamily="49" charset="-122"/>
            </a:endParaRPr>
          </a:p>
          <a:p>
            <a:r>
              <a:rPr lang="zh-CN" altLang="en-US" dirty="0" smtClean="0">
                <a:latin typeface="隶书" panose="02010509060101010101" pitchFamily="49" charset="-122"/>
                <a:ea typeface="隶书" panose="02010509060101010101" pitchFamily="49" charset="-122"/>
              </a:rPr>
              <a:t>地市事业单位统计</a:t>
            </a:r>
            <a:r>
              <a:rPr lang="zh-CN" altLang="en-US" dirty="0" smtClean="0">
                <a:solidFill>
                  <a:srgbClr val="FF0000"/>
                </a:solidFill>
                <a:latin typeface="隶书" panose="02010509060101010101" pitchFamily="49" charset="-122"/>
                <a:ea typeface="隶书" panose="02010509060101010101" pitchFamily="49" charset="-122"/>
              </a:rPr>
              <a:t>政策问题</a:t>
            </a:r>
            <a:r>
              <a:rPr lang="zh-CN" altLang="en-US" dirty="0" smtClean="0">
                <a:latin typeface="隶书" panose="02010509060101010101" pitchFamily="49" charset="-122"/>
                <a:ea typeface="隶书" panose="02010509060101010101" pitchFamily="49" charset="-122"/>
              </a:rPr>
              <a:t>请与当地人社部门联系。</a:t>
            </a:r>
            <a:endParaRPr lang="en-US" altLang="zh-CN" dirty="0" smtClean="0">
              <a:latin typeface="隶书" panose="02010509060101010101" pitchFamily="49" charset="-122"/>
              <a:ea typeface="隶书" panose="02010509060101010101" pitchFamily="49" charset="-122"/>
            </a:endParaRPr>
          </a:p>
          <a:p>
            <a:endParaRPr lang="en-US" altLang="zh-CN" dirty="0" smtClean="0">
              <a:latin typeface="隶书" panose="02010509060101010101" pitchFamily="49" charset="-122"/>
              <a:ea typeface="隶书" panose="02010509060101010101" pitchFamily="49" charset="-122"/>
            </a:endParaRPr>
          </a:p>
          <a:p>
            <a:r>
              <a:rPr lang="zh-CN" altLang="en-US" dirty="0" smtClean="0">
                <a:latin typeface="隶书" panose="02010509060101010101" pitchFamily="49" charset="-122"/>
                <a:ea typeface="隶书" panose="02010509060101010101" pitchFamily="49" charset="-122"/>
              </a:rPr>
              <a:t>技术问题（逻辑审核错误等）可在“人社部统计报表服务”群中咨询，交流群号码为：</a:t>
            </a:r>
            <a:r>
              <a:rPr lang="en-US" altLang="zh-CN" dirty="0" smtClean="0">
                <a:latin typeface="隶书" panose="02010509060101010101" pitchFamily="49" charset="-122"/>
                <a:ea typeface="隶书" panose="02010509060101010101" pitchFamily="49" charset="-122"/>
              </a:rPr>
              <a:t>236069267</a:t>
            </a:r>
            <a:r>
              <a:rPr lang="zh-CN" altLang="en-US" dirty="0" smtClean="0">
                <a:latin typeface="隶书" panose="02010509060101010101" pitchFamily="49" charset="-122"/>
                <a:ea typeface="隶书" panose="02010509060101010101" pitchFamily="49" charset="-122"/>
              </a:rPr>
              <a:t>、</a:t>
            </a:r>
            <a:r>
              <a:rPr lang="en-US" altLang="zh-CN" dirty="0" smtClean="0">
                <a:latin typeface="隶书" panose="02010509060101010101" pitchFamily="49" charset="-122"/>
                <a:ea typeface="隶书" panose="02010509060101010101" pitchFamily="49" charset="-122"/>
              </a:rPr>
              <a:t>335459782</a:t>
            </a:r>
            <a:r>
              <a:rPr lang="zh-CN" altLang="en-US" dirty="0" smtClean="0">
                <a:latin typeface="隶书" panose="02010509060101010101" pitchFamily="49" charset="-122"/>
                <a:ea typeface="隶书" panose="02010509060101010101" pitchFamily="49" charset="-122"/>
              </a:rPr>
              <a:t>、</a:t>
            </a:r>
            <a:r>
              <a:rPr lang="en-US" altLang="zh-CN" dirty="0" smtClean="0">
                <a:latin typeface="隶书" panose="02010509060101010101" pitchFamily="49" charset="-122"/>
                <a:ea typeface="隶书" panose="02010509060101010101" pitchFamily="49" charset="-122"/>
              </a:rPr>
              <a:t>419247005</a:t>
            </a:r>
            <a:r>
              <a:rPr lang="zh-CN" altLang="en-US" dirty="0" smtClean="0">
                <a:latin typeface="隶书" panose="02010509060101010101" pitchFamily="49" charset="-122"/>
                <a:ea typeface="隶书" panose="02010509060101010101" pitchFamily="49" charset="-122"/>
              </a:rPr>
              <a:t>。</a:t>
            </a:r>
            <a:endParaRPr lang="zh-CN" altLang="en-US" dirty="0" smtClean="0">
              <a:latin typeface="隶书" panose="02010509060101010101" pitchFamily="49" charset="-122"/>
              <a:ea typeface="隶书" panose="02010509060101010101" pitchFamily="49" charset="-122"/>
            </a:endParaRPr>
          </a:p>
          <a:p>
            <a:endParaRPr lang="zh-CN" altLang="en-US" dirty="0" smtClean="0">
              <a:latin typeface="隶书" panose="02010509060101010101" pitchFamily="49" charset="-122"/>
              <a:ea typeface="隶书" panose="02010509060101010101" pitchFamily="49" charset="-122"/>
            </a:endParaRPr>
          </a:p>
          <a:p>
            <a:r>
              <a:rPr lang="zh-CN" altLang="en-US" dirty="0" smtClean="0">
                <a:latin typeface="隶书" panose="02010509060101010101" pitchFamily="49" charset="-122"/>
                <a:ea typeface="隶书" panose="02010509060101010101" pitchFamily="49" charset="-122"/>
              </a:rPr>
              <a:t>客服热线：</a:t>
            </a:r>
            <a:r>
              <a:rPr lang="en-US" altLang="zh-CN" dirty="0" smtClean="0">
                <a:latin typeface="隶书" panose="02010509060101010101" pitchFamily="49" charset="-122"/>
                <a:ea typeface="隶书" panose="02010509060101010101" pitchFamily="49" charset="-122"/>
              </a:rPr>
              <a:t>010</a:t>
            </a:r>
            <a:r>
              <a:rPr lang="en-US" altLang="zh-CN" dirty="0" smtClean="0">
                <a:latin typeface="隶书" panose="02010509060101010101" pitchFamily="49" charset="-122"/>
                <a:ea typeface="隶书" panose="02010509060101010101" pitchFamily="49" charset="-122"/>
              </a:rPr>
              <a:t>-52018166</a:t>
            </a:r>
            <a:r>
              <a:rPr lang="zh-CN" altLang="en-US" dirty="0" smtClean="0">
                <a:latin typeface="隶书" panose="02010509060101010101" pitchFamily="49" charset="-122"/>
                <a:ea typeface="隶书" panose="02010509060101010101" pitchFamily="49" charset="-122"/>
              </a:rPr>
              <a:t>。</a:t>
            </a:r>
            <a:endParaRPr lang="zh-CN" altLang="en-US" dirty="0" smtClean="0">
              <a:latin typeface="隶书" panose="02010509060101010101" pitchFamily="49" charset="-122"/>
              <a:ea typeface="隶书" panose="02010509060101010101" pitchFamily="49"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a:xfrm>
            <a:off x="323528" y="2924944"/>
            <a:ext cx="8503920" cy="4572000"/>
          </a:xfrm>
        </p:spPr>
        <p:txBody>
          <a:bodyPr>
            <a:normAutofit/>
          </a:bodyPr>
          <a:lstStyle/>
          <a:p>
            <a:pPr algn="ctr"/>
            <a:r>
              <a:rPr lang="zh-CN" altLang="en-US" sz="6000" dirty="0" smtClean="0">
                <a:latin typeface="隶书" panose="02010509060101010101" pitchFamily="49" charset="-122"/>
                <a:ea typeface="隶书" panose="02010509060101010101" pitchFamily="49" charset="-122"/>
              </a:rPr>
              <a:t>谢谢！</a:t>
            </a:r>
            <a:endParaRPr lang="zh-CN" altLang="en-US" sz="6000" dirty="0">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6" name="内容占位符 5"/>
          <p:cNvPicPr>
            <a:picLocks noChangeAspect="1"/>
          </p:cNvPicPr>
          <p:nvPr>
            <p:ph sz="quarter" idx="1"/>
          </p:nvPr>
        </p:nvPicPr>
        <p:blipFill>
          <a:blip r:embed="rId1"/>
          <a:stretch>
            <a:fillRect/>
          </a:stretch>
        </p:blipFill>
        <p:spPr>
          <a:xfrm>
            <a:off x="18415" y="1124585"/>
            <a:ext cx="9110980" cy="540194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3" name="图片 2"/>
          <p:cNvPicPr>
            <a:picLocks noChangeAspect="1"/>
          </p:cNvPicPr>
          <p:nvPr/>
        </p:nvPicPr>
        <p:blipFill>
          <a:blip r:embed="rId1"/>
          <a:stretch>
            <a:fillRect/>
          </a:stretch>
        </p:blipFill>
        <p:spPr>
          <a:xfrm>
            <a:off x="972185" y="1341120"/>
            <a:ext cx="7262495" cy="514477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安装</a:t>
            </a:r>
            <a:endParaRPr lang="zh-CN" altLang="en-US" dirty="0">
              <a:latin typeface="方正隶书简体" panose="02010601030101010101" pitchFamily="2" charset="-122"/>
              <a:ea typeface="方正隶书简体" panose="02010601030101010101" pitchFamily="2" charset="-122"/>
            </a:endParaRPr>
          </a:p>
        </p:txBody>
      </p:sp>
      <p:pic>
        <p:nvPicPr>
          <p:cNvPr id="307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876256" y="3365378"/>
            <a:ext cx="1584176" cy="2042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图片 4"/>
          <p:cNvPicPr>
            <a:picLocks noChangeAspect="1"/>
          </p:cNvPicPr>
          <p:nvPr/>
        </p:nvPicPr>
        <p:blipFill>
          <a:blip r:embed="rId2"/>
          <a:stretch>
            <a:fillRect/>
          </a:stretch>
        </p:blipFill>
        <p:spPr>
          <a:xfrm>
            <a:off x="395605" y="2317115"/>
            <a:ext cx="5661025" cy="400177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normAutofit fontScale="92500" lnSpcReduction="10000"/>
          </a:bodyPr>
          <a:lstStyle/>
          <a:p>
            <a:r>
              <a:rPr lang="zh-CN" altLang="en-US" sz="4800" dirty="0" smtClean="0">
                <a:latin typeface="方正隶书简体" panose="02010601030101010101" pitchFamily="2" charset="-122"/>
                <a:ea typeface="方正隶书简体" panose="02010601030101010101" pitchFamily="2" charset="-122"/>
              </a:rPr>
              <a:t>注意：软件不要安装到系统盘（一般是</a:t>
            </a:r>
            <a:r>
              <a:rPr lang="en-US" altLang="zh-CN" sz="4800" dirty="0" smtClean="0">
                <a:latin typeface="方正隶书简体" panose="02010601030101010101" pitchFamily="2" charset="-122"/>
                <a:ea typeface="方正隶书简体" panose="02010601030101010101" pitchFamily="2" charset="-122"/>
              </a:rPr>
              <a:t>C</a:t>
            </a:r>
            <a:r>
              <a:rPr lang="zh-CN" altLang="en-US" sz="4800" dirty="0" smtClean="0">
                <a:latin typeface="方正隶书简体" panose="02010601030101010101" pitchFamily="2" charset="-122"/>
                <a:ea typeface="方正隶书简体" panose="02010601030101010101" pitchFamily="2" charset="-122"/>
              </a:rPr>
              <a:t>盘）</a:t>
            </a:r>
            <a:endParaRPr lang="en-US" altLang="zh-CN" sz="4800" dirty="0" smtClean="0">
              <a:latin typeface="方正隶书简体" panose="02010601030101010101" pitchFamily="2" charset="-122"/>
              <a:ea typeface="方正隶书简体" panose="02010601030101010101" pitchFamily="2" charset="-122"/>
            </a:endParaRPr>
          </a:p>
          <a:p>
            <a:r>
              <a:rPr lang="zh-CN" altLang="en-US" sz="4800" dirty="0" smtClean="0">
                <a:latin typeface="方正隶书简体" panose="02010601030101010101" pitchFamily="2" charset="-122"/>
                <a:ea typeface="方正隶书简体" panose="02010601030101010101" pitchFamily="2" charset="-122"/>
              </a:rPr>
              <a:t>装到</a:t>
            </a:r>
            <a:r>
              <a:rPr lang="en-US" altLang="zh-CN" sz="4800" dirty="0" smtClean="0">
                <a:latin typeface="方正隶书简体" panose="02010601030101010101" pitchFamily="2" charset="-122"/>
                <a:ea typeface="方正隶书简体" panose="02010601030101010101" pitchFamily="2" charset="-122"/>
              </a:rPr>
              <a:t>D</a:t>
            </a:r>
            <a:r>
              <a:rPr lang="zh-CN" altLang="en-US" sz="4800" dirty="0" smtClean="0">
                <a:latin typeface="方正隶书简体" panose="02010601030101010101" pitchFamily="2" charset="-122"/>
                <a:ea typeface="方正隶书简体" panose="02010601030101010101" pitchFamily="2" charset="-122"/>
              </a:rPr>
              <a:t>盘或者其他工作盘符都可以。同一个软件，可以更换不同路径安装多次。建议每年统计安装一个新路径，以便查阅往年数据信息。</a:t>
            </a:r>
            <a:endParaRPr lang="zh-CN" altLang="en-US" sz="4800" dirty="0">
              <a:latin typeface="方正隶书简体" panose="02010601030101010101" pitchFamily="2" charset="-122"/>
              <a:ea typeface="方正隶书简体" panose="02010601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sz="quarter" idx="1"/>
          </p:nvPr>
        </p:nvSpPr>
        <p:spPr/>
        <p:txBody>
          <a:bodyPr/>
          <a:lstStyle/>
          <a:p>
            <a:r>
              <a:rPr lang="zh-CN" altLang="en-US" dirty="0" smtClean="0">
                <a:latin typeface="方正隶书简体" panose="02010601030101010101" pitchFamily="2" charset="-122"/>
                <a:ea typeface="方正隶书简体" panose="02010601030101010101" pitchFamily="2" charset="-122"/>
              </a:rPr>
              <a:t>初始设定</a:t>
            </a:r>
            <a:endParaRPr lang="en-US" altLang="zh-CN" dirty="0" smtClean="0">
              <a:latin typeface="方正隶书简体" panose="02010601030101010101" pitchFamily="2" charset="-122"/>
              <a:ea typeface="方正隶书简体" panose="02010601030101010101" pitchFamily="2" charset="-122"/>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55576" y="2636911"/>
            <a:ext cx="7705725"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commondata" val="eyJoZGlkIjoiNDRmMGEyYTZjNDJkZjQwNGM1NjgyMzc2ZDFkNGNkMGIifQ=="/>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市镇">
  <a:themeElements>
    <a:clrScheme name="市镇">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市镇">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市镇">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0</TotalTime>
  <Words>2405</Words>
  <Application>WPS 演示</Application>
  <PresentationFormat>全屏显示(4:3)</PresentationFormat>
  <Paragraphs>136</Paragraphs>
  <Slides>42</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42</vt:i4>
      </vt:variant>
    </vt:vector>
  </HeadingPairs>
  <TitlesOfParts>
    <vt:vector size="57" baseType="lpstr">
      <vt:lpstr>Arial</vt:lpstr>
      <vt:lpstr>宋体</vt:lpstr>
      <vt:lpstr>Wingdings</vt:lpstr>
      <vt:lpstr>隶书</vt:lpstr>
      <vt:lpstr>Wingdings 2</vt:lpstr>
      <vt:lpstr>Wingdings</vt:lpstr>
      <vt:lpstr>方正隶书简体</vt:lpstr>
      <vt:lpstr>华文隶书</vt:lpstr>
      <vt:lpstr>Georgia</vt:lpstr>
      <vt:lpstr>方正舒体</vt:lpstr>
      <vt:lpstr>微软雅黑</vt:lpstr>
      <vt:lpstr>Arial Unicode MS</vt:lpstr>
      <vt:lpstr>Calibri</vt:lpstr>
      <vt:lpstr>楷体</vt:lpstr>
      <vt:lpstr>市镇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0V357</dc:creator>
  <cp:lastModifiedBy>吸尘器</cp:lastModifiedBy>
  <cp:revision>99</cp:revision>
  <dcterms:created xsi:type="dcterms:W3CDTF">2023-01-09T09:49:00Z</dcterms:created>
  <dcterms:modified xsi:type="dcterms:W3CDTF">2024-01-08T08:31:10Z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2052-12.1.0.16120</vt:lpwstr>
  </property>
  <property fmtid="{D5CDD505-2E9C-101B-9397-08002B2CF9AE}" pid="3" name="ICV">
    <vt:lpwstr>AF8F3A8D981347008420566E6A919EE7_12</vt:lpwstr>
  </property>
</Properties>
</file>